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</p:sldMasterIdLst>
  <p:notesMasterIdLst>
    <p:notesMasterId r:id="rId86"/>
  </p:notesMasterIdLst>
  <p:sldIdLst>
    <p:sldId id="256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6" r:id="rId82"/>
    <p:sldId id="347" r:id="rId83"/>
    <p:sldId id="348" r:id="rId84"/>
    <p:sldId id="328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15E4A62-B8B3-4DB4-8EB7-EC250CAF5727}">
          <p14:sldIdLst>
            <p14:sldId id="256"/>
          </p14:sldIdLst>
        </p14:section>
        <p14:section name="VOA - development viability" id="{2D535B2C-39B3-4B18-A6B8-0E51AD7BBD8B}">
          <p14:sldIdLst/>
        </p14:section>
        <p14:section name="Break" id="{4970FB66-3274-42E3-BF4B-4D11BBA52B1F}">
          <p14:sldIdLst>
            <p14:sldId id="270"/>
          </p14:sldIdLst>
        </p14:section>
        <p14:section name="BIM - Pick Everard" id="{133C2C0D-3BCE-48B0-9BA1-BEE26F75C42C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</p14:sldIdLst>
        </p14:section>
        <p14:section name="Break" id="{AFDF3D72-B5A6-44DD-9696-4022BEC61594}">
          <p14:sldIdLst>
            <p14:sldId id="327"/>
          </p14:sldIdLst>
        </p14:section>
        <p14:section name="GVA - Valuations to follow" id="{DF872DFD-A880-4F90-B230-E104F27723C2}">
          <p14:sldIdLst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</p14:sldIdLst>
        </p14:section>
        <p14:section name="End" id="{C1522EFE-E336-4472-B35E-86C493B144F1}">
          <p14:sldIdLst>
            <p14:sldId id="32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tableStyles" Target="tableStyles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BEED9-E1E4-4676-B85C-E3B50EAA1F9A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1CB0A-9CC9-43A4-AA69-713C46BD6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28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ceholder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ceholder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ceholder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019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70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4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68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42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91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85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114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21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03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15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9D8D7E38-E488-41D6-98E3-4C751BFA7FE5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B862FBE7-E284-4FB9-A5DB-885F44BC5A0D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8575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1DD7E4DA-A990-492C-9E49-B5CDD8281CCF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3E10D0AA-87B3-4B78-912A-44DBD3F073A6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471891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CD48787C-233D-41A3-B695-FF124BC42B92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BEA5C859-A959-44BF-A76D-E6DEEEFC0416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2125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025" y="3103563"/>
            <a:ext cx="3124200" cy="236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0625" y="3103563"/>
            <a:ext cx="3124200" cy="236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DCFA9052-C677-4762-8685-78AFFFC67ACC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13A6103B-8A12-4C73-99F3-4C0946437152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4243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D72D2BE7-7FF3-4132-805B-BBC0F060AF8C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41443964-8F77-446A-B06F-50B5AB92DE38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3242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824B9867-F943-4F12-A274-74792EFA6A5D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5D198AEB-4D67-40D1-979A-88119FAEB026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0025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A55622BE-0079-4F61-8D3D-04EFB129BC5F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F07A2F16-A94F-4D78-8F25-F867B1397F37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99215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C2B507F7-E661-465F-94DD-CF63086C85C8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EF11067D-787E-43B5-B3E2-B087B8C0FA75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195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6AE7E6D0-2E0A-44D4-9FF8-45748505CC3E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01F84C8A-DC4F-4312-B7AD-F66A7EE6EBCF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3771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BD91B21E-395C-46CC-84AD-5E3C5CC4E6FB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5E87F799-2ABA-4ECE-ADB9-DBC1802409FA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67532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6863" y="2098675"/>
            <a:ext cx="2063750" cy="337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852" y="2098675"/>
            <a:ext cx="6043613" cy="337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109915" y="6235704"/>
            <a:ext cx="4167187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>
                <a:solidFill>
                  <a:srgbClr val="3B3A3D"/>
                </a:solidFill>
              </a:rPr>
              <a:t>Unclassified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0646D183-0250-4590-81C0-C3E69A635CA9}" type="datetime1">
              <a:rPr lang="en-GB" altLang="en-US">
                <a:solidFill>
                  <a:srgbClr val="3B3A3D"/>
                </a:solidFill>
              </a:rPr>
              <a:pPr/>
              <a:t>15/09/2014</a:t>
            </a:fld>
            <a:r>
              <a:rPr lang="en-GB" altLang="en-US">
                <a:solidFill>
                  <a:srgbClr val="3B3A3D"/>
                </a:solidFill>
              </a:rPr>
              <a:t>  </a:t>
            </a:r>
            <a:r>
              <a:rPr lang="en-GB" altLang="en-US" b="1">
                <a:solidFill>
                  <a:srgbClr val="641F45"/>
                </a:solidFill>
              </a:rPr>
              <a:t>|</a:t>
            </a:r>
            <a:r>
              <a:rPr lang="en-GB" altLang="en-US">
                <a:solidFill>
                  <a:srgbClr val="641F45"/>
                </a:solidFill>
              </a:rPr>
              <a:t> </a:t>
            </a:r>
            <a:r>
              <a:rPr lang="en-GB" altLang="en-US">
                <a:solidFill>
                  <a:srgbClr val="F3CB84"/>
                </a:solidFill>
              </a:rPr>
              <a:t> </a:t>
            </a:r>
            <a:fld id="{2A9F7093-DEE5-4720-85A8-D9CA3E0B597F}" type="slidenum">
              <a:rPr lang="en-GB" altLang="en-US">
                <a:solidFill>
                  <a:srgbClr val="3B3A3D"/>
                </a:solidFill>
              </a:rPr>
              <a:pPr/>
              <a:t>‹#›</a:t>
            </a:fld>
            <a:endParaRPr lang="en-GB" altLang="en-US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99928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87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3768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14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857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185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864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26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286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034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543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72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auto">
          <a:xfrm>
            <a:off x="476250" y="-12700"/>
            <a:ext cx="1905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0457C"/>
              </a:buClr>
              <a:buSzPct val="125000"/>
              <a:defRPr/>
            </a:pPr>
            <a:r>
              <a:rPr lang="en-US" altLang="en-US" sz="1400" smtClean="0">
                <a:solidFill>
                  <a:srgbClr val="FFFFFF"/>
                </a:solidFill>
                <a:latin typeface="Century Gothic" pitchFamily="34" charset="0"/>
              </a:rPr>
              <a:t>Date Month</a:t>
            </a:r>
          </a:p>
        </p:txBody>
      </p: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692150" y="203200"/>
            <a:ext cx="1905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0457C"/>
              </a:buClr>
              <a:buSzPct val="125000"/>
              <a:defRPr/>
            </a:pPr>
            <a:r>
              <a:rPr lang="en-US" altLang="en-US" sz="1400" smtClean="0">
                <a:solidFill>
                  <a:srgbClr val="FFFFFF"/>
                </a:solidFill>
                <a:latin typeface="Century Gothic" pitchFamily="34" charset="0"/>
              </a:rPr>
              <a:t>Date Month</a:t>
            </a:r>
          </a:p>
        </p:txBody>
      </p:sp>
    </p:spTree>
    <p:extLst>
      <p:ext uri="{BB962C8B-B14F-4D97-AF65-F5344CB8AC3E}">
        <p14:creationId xmlns:p14="http://schemas.microsoft.com/office/powerpoint/2010/main" val="3795186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539750" y="6453188"/>
            <a:ext cx="5184775" cy="276225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 smtClean="0">
                <a:solidFill>
                  <a:srgbClr val="FFFFFF"/>
                </a:solidFill>
                <a:latin typeface="Century Gothic" pitchFamily="34" charset="0"/>
              </a:rPr>
              <a:t>ACES Conference – Asset Management and Valuation Workshop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123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39750" y="6453188"/>
            <a:ext cx="5184775" cy="276225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 smtClean="0">
                <a:solidFill>
                  <a:srgbClr val="FFFFFF"/>
                </a:solidFill>
                <a:latin typeface="Century Gothic" pitchFamily="34" charset="0"/>
              </a:rPr>
              <a:t>ACES Conference – Asset Management and Valuation Workshop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7772400" cy="11525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989138"/>
            <a:ext cx="62706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39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.jpe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3606871-786A-424D-9725-6A424ED8E5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712D72C-4571-BE40-A941-61C6417B07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1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8" name="Picture 12" descr="main page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"/>
            <a:ext cx="9142413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0852" y="2098679"/>
            <a:ext cx="8259763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Thank you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4025" y="3103563"/>
            <a:ext cx="6400800" cy="23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Valuation Office Agency</a:t>
            </a:r>
          </a:p>
          <a:p>
            <a:pPr lvl="0"/>
            <a:r>
              <a:rPr lang="en-GB" altLang="en-US" smtClean="0"/>
              <a:t>Address line1</a:t>
            </a:r>
            <a:br>
              <a:rPr lang="en-GB" altLang="en-US" smtClean="0"/>
            </a:br>
            <a:r>
              <a:rPr lang="en-GB" altLang="en-US" smtClean="0"/>
              <a:t>Address line2</a:t>
            </a:r>
            <a:br>
              <a:rPr lang="en-GB" altLang="en-US" smtClean="0"/>
            </a:br>
            <a:r>
              <a:rPr lang="en-GB" altLang="en-US" smtClean="0"/>
              <a:t>Postcode</a:t>
            </a:r>
            <a:br>
              <a:rPr lang="en-GB" altLang="en-US" smtClean="0"/>
            </a:br>
            <a:endParaRPr lang="en-GB" altLang="en-US" smtClean="0"/>
          </a:p>
          <a:p>
            <a:pPr lvl="0"/>
            <a:r>
              <a:rPr lang="en-GB" altLang="en-US" smtClean="0"/>
              <a:t>Telephone No</a:t>
            </a:r>
          </a:p>
          <a:p>
            <a:pPr lvl="0"/>
            <a:r>
              <a:rPr lang="en-GB" altLang="en-US" smtClean="0"/>
              <a:t>email@address</a:t>
            </a:r>
          </a:p>
        </p:txBody>
      </p:sp>
      <p:pic>
        <p:nvPicPr>
          <p:cNvPr id="19466" name="Picture 10" descr="VO-logo-for-Presentati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5" y="241300"/>
            <a:ext cx="1666875" cy="92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09915" y="6235704"/>
            <a:ext cx="4167187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900">
                <a:solidFill>
                  <a:srgbClr val="3B3A3D"/>
                </a:solidFill>
              </a:rPr>
              <a:t>Unclassified  </a:t>
            </a:r>
            <a:r>
              <a:rPr lang="en-GB" altLang="en-US" sz="900" b="1">
                <a:solidFill>
                  <a:srgbClr val="641F45"/>
                </a:solidFill>
              </a:rPr>
              <a:t>|</a:t>
            </a:r>
            <a:r>
              <a:rPr lang="en-GB" altLang="en-US" sz="900">
                <a:solidFill>
                  <a:srgbClr val="641F45"/>
                </a:solidFill>
              </a:rPr>
              <a:t> </a:t>
            </a:r>
            <a:r>
              <a:rPr lang="en-GB" altLang="en-US" sz="900">
                <a:solidFill>
                  <a:srgbClr val="F3CB84"/>
                </a:solidFill>
              </a:rPr>
              <a:t> </a:t>
            </a:r>
            <a:fld id="{F44DB62D-66E7-4E00-96C3-2FBB90C8DA30}" type="datetime1">
              <a:rPr lang="en-GB" altLang="en-US" sz="900">
                <a:solidFill>
                  <a:srgbClr val="3B3A3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15/09/2014</a:t>
            </a:fld>
            <a:r>
              <a:rPr lang="en-GB" altLang="en-US" sz="900">
                <a:solidFill>
                  <a:srgbClr val="3B3A3D"/>
                </a:solidFill>
              </a:rPr>
              <a:t>  </a:t>
            </a:r>
            <a:r>
              <a:rPr lang="en-GB" altLang="en-US" sz="900" b="1">
                <a:solidFill>
                  <a:srgbClr val="641F45"/>
                </a:solidFill>
              </a:rPr>
              <a:t>|</a:t>
            </a:r>
            <a:r>
              <a:rPr lang="en-GB" altLang="en-US" sz="900">
                <a:solidFill>
                  <a:srgbClr val="641F45"/>
                </a:solidFill>
              </a:rPr>
              <a:t> </a:t>
            </a:r>
            <a:r>
              <a:rPr lang="en-GB" altLang="en-US" sz="900">
                <a:solidFill>
                  <a:srgbClr val="F3CB84"/>
                </a:solidFill>
              </a:rPr>
              <a:t> </a:t>
            </a:r>
            <a:fld id="{3F5F8639-5B32-4225-B7AE-BB2E9453EFBF}" type="slidenum">
              <a:rPr lang="en-GB" altLang="en-US" sz="900">
                <a:solidFill>
                  <a:srgbClr val="3B3A3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z="900">
              <a:solidFill>
                <a:srgbClr val="3B3A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1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hf hdr="0" ftr="0" dt="0"/>
  <p:txStyles>
    <p:titleStyle>
      <a:lvl1pPr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+mj-lt"/>
          <a:ea typeface="+mj-ea"/>
          <a:cs typeface="+mj-cs"/>
        </a:defRPr>
      </a:lvl1pPr>
      <a:lvl2pPr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2pPr>
      <a:lvl3pPr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3pPr>
      <a:lvl4pPr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4pPr>
      <a:lvl5pPr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5pPr>
      <a:lvl6pPr marL="457200"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6pPr>
      <a:lvl7pPr marL="914400"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7pPr>
      <a:lvl8pPr marL="1371600"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8pPr>
      <a:lvl9pPr marL="1828800" algn="l" rtl="0" fontAlgn="base">
        <a:lnSpc>
          <a:spcPts val="5800"/>
        </a:lnSpc>
        <a:spcBef>
          <a:spcPct val="0"/>
        </a:spcBef>
        <a:spcAft>
          <a:spcPct val="0"/>
        </a:spcAft>
        <a:defRPr sz="3300">
          <a:solidFill>
            <a:srgbClr val="641F45"/>
          </a:solidFill>
          <a:latin typeface="Arial" charset="0"/>
          <a:cs typeface="Arial" charset="0"/>
        </a:defRPr>
      </a:lvl9pPr>
    </p:titleStyle>
    <p:bodyStyle>
      <a:lvl1pPr algn="l" rtl="0" fontAlgn="base">
        <a:lnSpc>
          <a:spcPts val="1800"/>
        </a:lnSpc>
        <a:spcBef>
          <a:spcPct val="0"/>
        </a:spcBef>
        <a:spcAft>
          <a:spcPts val="50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47663" indent="-346075" algn="l" rtl="0" fontAlgn="base">
        <a:lnSpc>
          <a:spcPts val="2200"/>
        </a:lnSpc>
        <a:spcBef>
          <a:spcPct val="5000"/>
        </a:spcBef>
        <a:spcAft>
          <a:spcPct val="25000"/>
        </a:spcAft>
        <a:defRPr>
          <a:solidFill>
            <a:schemeClr val="tx1"/>
          </a:solidFill>
          <a:latin typeface="+mn-lt"/>
          <a:cs typeface="+mn-cs"/>
        </a:defRPr>
      </a:lvl2pPr>
      <a:lvl3pPr marL="3175" indent="346075" algn="l" rtl="0" fontAlgn="base">
        <a:spcBef>
          <a:spcPct val="5000"/>
        </a:spcBef>
        <a:spcAft>
          <a:spcPct val="25000"/>
        </a:spcAft>
        <a:defRPr>
          <a:solidFill>
            <a:schemeClr val="tx1"/>
          </a:solidFill>
          <a:latin typeface="Times New Roman" pitchFamily="18" charset="0"/>
          <a:cs typeface="+mn-cs"/>
        </a:defRPr>
      </a:lvl3pPr>
      <a:lvl4pPr marL="719138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4pPr>
      <a:lvl5pPr marL="1054100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5pPr>
      <a:lvl6pPr marL="1511300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6pPr>
      <a:lvl7pPr marL="1968500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7pPr>
      <a:lvl8pPr marL="2425700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8pPr>
      <a:lvl9pPr marL="2882900" algn="l" rtl="0" fontAlgn="base">
        <a:lnSpc>
          <a:spcPct val="95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52349-7467-4866-A684-371354CF4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8613F-527D-449D-B0EB-DF3D61EE1E5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22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476250"/>
            <a:ext cx="77724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989138"/>
            <a:ext cx="6270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pic>
        <p:nvPicPr>
          <p:cNvPr id="1028" name="Picture 6" descr="button_log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12192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533400" y="64008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defRPr/>
            </a:pPr>
            <a:r>
              <a:rPr lang="en-GB" altLang="en-US" sz="1400" smtClean="0">
                <a:solidFill>
                  <a:srgbClr val="FFFFFF"/>
                </a:solidFill>
                <a:latin typeface="Century Gothic" pitchFamily="34" charset="0"/>
              </a:rPr>
              <a:t>Short presentation title here / November 2010</a:t>
            </a:r>
            <a:endParaRPr lang="en-GB" altLang="en-US" sz="1400" baseline="30000" smtClean="0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381000" y="6324600"/>
            <a:ext cx="5334000" cy="533400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611188" y="6453188"/>
            <a:ext cx="46085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26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altLang="en-US" sz="1200" dirty="0" smtClean="0">
                <a:solidFill>
                  <a:srgbClr val="FFFFFF"/>
                </a:solidFill>
                <a:latin typeface="Century Gothic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9943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85"/>
          </a:solidFill>
          <a:latin typeface="Century Gothic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85"/>
          </a:solidFill>
          <a:latin typeface="Century Gothic" charset="0"/>
          <a:ea typeface="ＭＳ Ｐゴシック" pitchFamily="32" charset="-128"/>
          <a:cs typeface="ＭＳ Ｐゴシック" pitchFamily="3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85"/>
          </a:solidFill>
          <a:latin typeface="Century Gothic" charset="0"/>
          <a:ea typeface="ＭＳ Ｐゴシック" pitchFamily="32" charset="-128"/>
          <a:cs typeface="ＭＳ Ｐゴシック" pitchFamily="3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85"/>
          </a:solidFill>
          <a:latin typeface="Century Gothic" charset="0"/>
          <a:ea typeface="ＭＳ Ｐゴシック" pitchFamily="32" charset="-128"/>
          <a:cs typeface="ＭＳ Ｐゴシック" pitchFamily="3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85"/>
          </a:solidFill>
          <a:latin typeface="Century Gothic" charset="0"/>
          <a:ea typeface="ＭＳ Ｐゴシック" pitchFamily="32" charset="-128"/>
          <a:cs typeface="ＭＳ Ｐゴシック" pitchFamily="3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rgbClr val="00457C"/>
          </a:solidFill>
          <a:latin typeface="Arial" pitchFamily="32" charset="0"/>
          <a:ea typeface="ＭＳ Ｐゴシック" pitchFamily="32" charset="-128"/>
          <a:cs typeface="ＭＳ Ｐゴシック" pitchFamily="3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rgbClr val="00457C"/>
          </a:solidFill>
          <a:latin typeface="Arial" pitchFamily="32" charset="0"/>
          <a:ea typeface="ＭＳ Ｐゴシック" pitchFamily="32" charset="-128"/>
          <a:cs typeface="ＭＳ Ｐゴシック" pitchFamily="3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rgbClr val="00457C"/>
          </a:solidFill>
          <a:latin typeface="Arial" pitchFamily="32" charset="0"/>
          <a:ea typeface="ＭＳ Ｐゴシック" pitchFamily="32" charset="-128"/>
          <a:cs typeface="ＭＳ Ｐゴシック" pitchFamily="3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rgbClr val="00457C"/>
          </a:solidFill>
          <a:latin typeface="Arial" pitchFamily="32" charset="0"/>
          <a:ea typeface="ＭＳ Ｐゴシック" pitchFamily="32" charset="-128"/>
          <a:cs typeface="ＭＳ Ｐゴシック" pitchFamily="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85"/>
        </a:buClr>
        <a:buChar char="•"/>
        <a:defRPr sz="2800">
          <a:solidFill>
            <a:srgbClr val="006685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85"/>
        </a:buClr>
        <a:buChar char="–"/>
        <a:defRPr sz="2400">
          <a:solidFill>
            <a:srgbClr val="595959"/>
          </a:solidFill>
          <a:latin typeface="Century Gothic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85"/>
        </a:buClr>
        <a:buFont typeface="Monotype Sorts" charset="2"/>
        <a:buChar char="ä"/>
        <a:defRPr sz="1600">
          <a:solidFill>
            <a:srgbClr val="595959"/>
          </a:solidFill>
          <a:latin typeface="Century Gothic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85"/>
        </a:buClr>
        <a:buChar char="»"/>
        <a:defRPr sz="1600">
          <a:solidFill>
            <a:srgbClr val="595959"/>
          </a:solidFill>
          <a:latin typeface="Century Gothic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85"/>
        </a:buClr>
        <a:buChar char="›"/>
        <a:defRPr sz="1600">
          <a:solidFill>
            <a:srgbClr val="595959"/>
          </a:solidFill>
          <a:latin typeface="Century Gothic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›"/>
        <a:defRPr sz="1600">
          <a:solidFill>
            <a:srgbClr val="00457C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›"/>
        <a:defRPr sz="1600">
          <a:solidFill>
            <a:srgbClr val="00457C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›"/>
        <a:defRPr sz="1600">
          <a:solidFill>
            <a:srgbClr val="00457C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›"/>
        <a:defRPr sz="1600">
          <a:solidFill>
            <a:srgbClr val="00457C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government-construction-strategy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0.tiff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2.jpeg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12" Type="http://schemas.openxmlformats.org/officeDocument/2006/relationships/image" Target="../media/image3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gif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42.jpe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41.jpeg"/><Relationship Id="rId17" Type="http://schemas.openxmlformats.org/officeDocument/2006/relationships/image" Target="../media/image46.wmf"/><Relationship Id="rId2" Type="http://schemas.openxmlformats.org/officeDocument/2006/relationships/image" Target="../media/image6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8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microsoft.com/office/2007/relationships/hdphoto" Target="../media/hdphoto4.wdp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8.wdp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6.png"/><Relationship Id="rId7" Type="http://schemas.openxmlformats.org/officeDocument/2006/relationships/image" Target="../media/image41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9.wdp"/><Relationship Id="rId5" Type="http://schemas.openxmlformats.org/officeDocument/2006/relationships/image" Target="../media/image54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58.jpeg"/><Relationship Id="rId3" Type="http://schemas.openxmlformats.org/officeDocument/2006/relationships/image" Target="../media/image55.png"/><Relationship Id="rId7" Type="http://schemas.openxmlformats.org/officeDocument/2006/relationships/image" Target="../media/image33.jpeg"/><Relationship Id="rId12" Type="http://schemas.openxmlformats.org/officeDocument/2006/relationships/image" Target="../media/image43.png"/><Relationship Id="rId2" Type="http://schemas.openxmlformats.org/officeDocument/2006/relationships/image" Target="../media/image6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jpeg"/><Relationship Id="rId11" Type="http://schemas.openxmlformats.org/officeDocument/2006/relationships/image" Target="../media/image42.jpeg"/><Relationship Id="rId5" Type="http://schemas.openxmlformats.org/officeDocument/2006/relationships/image" Target="../media/image31.jpeg"/><Relationship Id="rId15" Type="http://schemas.openxmlformats.org/officeDocument/2006/relationships/image" Target="../media/image46.wmf"/><Relationship Id="rId10" Type="http://schemas.openxmlformats.org/officeDocument/2006/relationships/image" Target="../media/image41.jpeg"/><Relationship Id="rId4" Type="http://schemas.openxmlformats.org/officeDocument/2006/relationships/image" Target="../media/image28.png"/><Relationship Id="rId9" Type="http://schemas.openxmlformats.org/officeDocument/2006/relationships/image" Target="../media/image57.jpeg"/><Relationship Id="rId1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10.wdp"/><Relationship Id="rId5" Type="http://schemas.openxmlformats.org/officeDocument/2006/relationships/image" Target="../media/image60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11.wdp"/><Relationship Id="rId5" Type="http://schemas.openxmlformats.org/officeDocument/2006/relationships/image" Target="../media/image61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mtaskgroup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5" Type="http://schemas.openxmlformats.org/officeDocument/2006/relationships/hyperlink" Target="mailto:janetparker@pickeverard.co.uk" TargetMode="External"/><Relationship Id="rId4" Type="http://schemas.openxmlformats.org/officeDocument/2006/relationships/hyperlink" Target="mailto:johnsharp@pickeverard.co.uk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1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Relationship Id="rId9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1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13" Type="http://schemas.openxmlformats.org/officeDocument/2006/relationships/image" Target="../media/image123.jpeg"/><Relationship Id="rId3" Type="http://schemas.openxmlformats.org/officeDocument/2006/relationships/image" Target="../media/image116.jpeg"/><Relationship Id="rId7" Type="http://schemas.openxmlformats.org/officeDocument/2006/relationships/image" Target="../media/image118.jpeg"/><Relationship Id="rId12" Type="http://schemas.openxmlformats.org/officeDocument/2006/relationships/image" Target="../media/image122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46.xml"/><Relationship Id="rId6" Type="http://schemas.openxmlformats.org/officeDocument/2006/relationships/hyperlink" Target="http://www.google.co.uk/url?url=http://www.cars.com/toyota/prius/2007/snapshot&amp;rct=j&amp;frm=1&amp;q=&amp;esrc=s&amp;sa=U&amp;ei=s98PVNbkApHaaqzYgeAB&amp;ved=0CB4Q9QEwBA&amp;usg=AFQjCNHO7wIObSYZ3tr1g563CSRGLyyO0A" TargetMode="External"/><Relationship Id="rId11" Type="http://schemas.openxmlformats.org/officeDocument/2006/relationships/image" Target="../media/image121.jpeg"/><Relationship Id="rId5" Type="http://schemas.openxmlformats.org/officeDocument/2006/relationships/image" Target="../media/image117.jpeg"/><Relationship Id="rId10" Type="http://schemas.openxmlformats.org/officeDocument/2006/relationships/hyperlink" Target="//upload.wikimedia.org/wikipedia/commons/e/e3/2007_Chicago_Marathon_runners.JPG" TargetMode="External"/><Relationship Id="rId4" Type="http://schemas.openxmlformats.org/officeDocument/2006/relationships/hyperlink" Target="http://www.google.co.uk/url?url=http://www.zimbio.com/photos/Prince%2BHarry/Year%2BFocus%2B2007%2BEntertainment/24lCUrYAUF8&amp;rct=j&amp;frm=1&amp;q=&amp;esrc=s&amp;sa=U&amp;ei=jt8PVI_XA9HraOKJgLAL&amp;ved=0CBoQ9QEwAg&amp;usg=AFQjCNGVG2lQPctRKX9nGshzKWzLjL79Rg" TargetMode="External"/><Relationship Id="rId9" Type="http://schemas.openxmlformats.org/officeDocument/2006/relationships/image" Target="../media/image12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jpe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28.png"/><Relationship Id="rId11" Type="http://schemas.openxmlformats.org/officeDocument/2006/relationships/image" Target="../media/image133.jpeg"/><Relationship Id="rId5" Type="http://schemas.openxmlformats.org/officeDocument/2006/relationships/image" Target="../media/image127.png"/><Relationship Id="rId10" Type="http://schemas.openxmlformats.org/officeDocument/2006/relationships/image" Target="../media/image132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hyperlink" Target="http://www.google.co.uk/url?url=http://www.theguardian.com/money/2013/mar/31/buying-new-build-home-shaky&amp;rct=j&amp;frm=1&amp;q=&amp;esrc=s&amp;sa=U&amp;ei=5CgPVIGiG4ay7Aa54IDABQ&amp;ved=0CBgQ9QEwAQ&amp;usg=AFQjCNFE8GQYPVVNJReaFdlyW8FNdXjbmg" TargetMode="External"/><Relationship Id="rId7" Type="http://schemas.openxmlformats.org/officeDocument/2006/relationships/image" Target="../media/image1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hyperlink" Target="http://stevehynd.files.wordpress.com/2012/08/brixtonvillage014.jpg" TargetMode="External"/><Relationship Id="rId7" Type="http://schemas.openxmlformats.org/officeDocument/2006/relationships/image" Target="../media/image1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10" Type="http://schemas.openxmlformats.org/officeDocument/2006/relationships/image" Target="../media/image144.jpeg"/><Relationship Id="rId4" Type="http://schemas.openxmlformats.org/officeDocument/2006/relationships/image" Target="../media/image139.jpeg"/><Relationship Id="rId9" Type="http://schemas.openxmlformats.org/officeDocument/2006/relationships/hyperlink" Target="http://www.google.co.uk/url?url=http://en.wikipedia.org/wiki/Wind_power&amp;rct=j&amp;frm=1&amp;q=&amp;esrc=s&amp;sa=U&amp;ei=IW0QVKDuI6Po7AazvIHADA&amp;ved=0CBgQ9QEwAQ&amp;usg=AFQjCNExpjjB5Oo831OUQ33GnQt6bDf8Ag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45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46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 4 3Holding SlidecorrectFontNEWSPO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 4 3Holding SlidecorrectFontNEWSPO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3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2117" y="-52531"/>
            <a:ext cx="9246942" cy="692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2420888"/>
            <a:ext cx="65139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prstClr val="white"/>
                </a:solidFill>
              </a:rPr>
              <a:t>BIM</a:t>
            </a:r>
            <a:r>
              <a:rPr lang="en-GB" sz="2400" dirty="0" smtClean="0">
                <a:solidFill>
                  <a:prstClr val="white"/>
                </a:solidFill>
              </a:rPr>
              <a:t> – Building Information Modelling</a:t>
            </a:r>
          </a:p>
          <a:p>
            <a:r>
              <a:rPr lang="en-GB" sz="6600" dirty="0">
                <a:solidFill>
                  <a:prstClr val="white"/>
                </a:solidFill>
              </a:rPr>
              <a:t>How to deliver BIM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1268763"/>
            <a:ext cx="478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white"/>
                </a:solidFill>
              </a:rPr>
              <a:t>ACES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4098" y="5157195"/>
            <a:ext cx="478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white"/>
                </a:solidFill>
              </a:rPr>
              <a:t>11</a:t>
            </a:r>
            <a:r>
              <a:rPr lang="en-GB" sz="2400" baseline="30000" dirty="0" smtClean="0">
                <a:solidFill>
                  <a:prstClr val="white"/>
                </a:solidFill>
              </a:rPr>
              <a:t>th</a:t>
            </a:r>
            <a:r>
              <a:rPr lang="en-GB" sz="2400" dirty="0" smtClean="0">
                <a:solidFill>
                  <a:prstClr val="white"/>
                </a:solidFill>
              </a:rPr>
              <a:t> September 2014</a:t>
            </a:r>
            <a:endParaRPr lang="en-GB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5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Agenda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10026" y="1046916"/>
            <a:ext cx="1224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solidFill>
                  <a:prstClr val="black"/>
                </a:solidFill>
              </a:rPr>
              <a:t>John Sharp</a:t>
            </a:r>
          </a:p>
          <a:p>
            <a:r>
              <a:rPr lang="en-GB" sz="1400" i="1" dirty="0" smtClean="0">
                <a:solidFill>
                  <a:prstClr val="black"/>
                </a:solidFill>
              </a:rPr>
              <a:t>Director</a:t>
            </a:r>
          </a:p>
          <a:p>
            <a:r>
              <a:rPr lang="en-GB" sz="1400" i="1" dirty="0" smtClean="0">
                <a:solidFill>
                  <a:prstClr val="black"/>
                </a:solidFill>
              </a:rPr>
              <a:t>Chair of ESCC BIM Group</a:t>
            </a:r>
            <a:endParaRPr lang="en-GB" sz="1400" i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33723" y="1048642"/>
            <a:ext cx="272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solidFill>
                  <a:prstClr val="black"/>
                </a:solidFill>
              </a:rPr>
              <a:t>Owen Cockle</a:t>
            </a:r>
          </a:p>
          <a:p>
            <a:r>
              <a:rPr lang="en-GB" sz="1400" i="1" dirty="0" smtClean="0">
                <a:solidFill>
                  <a:prstClr val="black"/>
                </a:solidFill>
              </a:rPr>
              <a:t>BIM Consultant</a:t>
            </a:r>
            <a:endParaRPr lang="en-GB" sz="1400" i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478" y="3933059"/>
            <a:ext cx="60619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	BIM </a:t>
            </a:r>
            <a:r>
              <a:rPr lang="en-GB" dirty="0">
                <a:solidFill>
                  <a:prstClr val="black"/>
                </a:solidFill>
              </a:rPr>
              <a:t>level 2 overview and requirements,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	Assets / Estate Information requirements to Employer </a:t>
            </a:r>
            <a:r>
              <a:rPr lang="en-GB" dirty="0" smtClean="0">
                <a:solidFill>
                  <a:prstClr val="black"/>
                </a:solidFill>
              </a:rPr>
              <a:t>	information </a:t>
            </a:r>
            <a:r>
              <a:rPr lang="en-GB" dirty="0">
                <a:solidFill>
                  <a:prstClr val="black"/>
                </a:solidFill>
              </a:rPr>
              <a:t>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	Employer information requirements to Assets / Estate </a:t>
            </a:r>
            <a:r>
              <a:rPr lang="en-GB" dirty="0" smtClean="0">
                <a:solidFill>
                  <a:prstClr val="black"/>
                </a:solidFill>
              </a:rPr>
              <a:t>	Information requirements</a:t>
            </a:r>
            <a:endParaRPr lang="en-GB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	Case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	Benefits of BIM and Q&amp;A.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S:\London\Office Management\Staff Photos\Old Photos\John Sharp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478" y="1048642"/>
            <a:ext cx="1675049" cy="246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65560" y="1158701"/>
            <a:ext cx="1262910" cy="224961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2" name="Picture 11" descr="image001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602" b="31776"/>
          <a:stretch/>
        </p:blipFill>
        <p:spPr bwMode="auto">
          <a:xfrm>
            <a:off x="4372595" y="1048645"/>
            <a:ext cx="1728193" cy="246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57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Definition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Content Placeholder 2"/>
          <p:cNvSpPr>
            <a:spLocks/>
          </p:cNvSpPr>
          <p:nvPr/>
        </p:nvSpPr>
        <p:spPr bwMode="auto">
          <a:xfrm>
            <a:off x="962758" y="3140968"/>
            <a:ext cx="7045569" cy="10080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or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en-GB" b="1" dirty="0">
                <a:solidFill>
                  <a:prstClr val="black"/>
                </a:solidFill>
              </a:rPr>
              <a:t>Building Information Modelling and Management BIM(M)</a:t>
            </a:r>
          </a:p>
          <a:p>
            <a:pPr marL="342900" indent="-342900" algn="ctr">
              <a:spcBef>
                <a:spcPct val="50000"/>
              </a:spcBef>
              <a:defRPr/>
            </a:pPr>
            <a:r>
              <a:rPr lang="en-GB" sz="1200" b="1" dirty="0">
                <a:solidFill>
                  <a:prstClr val="black"/>
                </a:solidFill>
              </a:rPr>
              <a:t> </a:t>
            </a:r>
          </a:p>
          <a:p>
            <a:pPr>
              <a:spcBef>
                <a:spcPct val="50000"/>
              </a:spcBef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1960685" y="908723"/>
            <a:ext cx="4785946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sz="1600" i="1" dirty="0">
                <a:solidFill>
                  <a:prstClr val="black"/>
                </a:solidFill>
              </a:rPr>
              <a:t>Acronym for….</a:t>
            </a:r>
          </a:p>
          <a:p>
            <a:pPr marL="342900" indent="-342900" algn="ctr">
              <a:spcBef>
                <a:spcPct val="50000"/>
              </a:spcBef>
            </a:pPr>
            <a:r>
              <a:rPr lang="en-GB" b="1" dirty="0">
                <a:solidFill>
                  <a:srgbClr val="FF0000"/>
                </a:solidFill>
              </a:rPr>
              <a:t>Building Information Modelling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663559" y="1662786"/>
            <a:ext cx="3487173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GB" sz="1600" dirty="0">
                <a:solidFill>
                  <a:srgbClr val="0070C0"/>
                </a:solidFill>
              </a:rPr>
              <a:t>or</a:t>
            </a:r>
          </a:p>
          <a:p>
            <a:pPr marL="342900" indent="-342900" algn="ctr">
              <a:spcBef>
                <a:spcPct val="50000"/>
              </a:spcBef>
            </a:pPr>
            <a:r>
              <a:rPr lang="en-GB" b="1" dirty="0">
                <a:solidFill>
                  <a:srgbClr val="0070C0"/>
                </a:solidFill>
              </a:rPr>
              <a:t>Building Information Managemen</a:t>
            </a:r>
            <a:r>
              <a:rPr lang="en-GB" dirty="0">
                <a:solidFill>
                  <a:srgbClr val="0070C0"/>
                </a:solidFill>
              </a:rPr>
              <a:t>t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17990" y="4227364"/>
            <a:ext cx="7479323" cy="1671786"/>
            <a:chOff x="344488" y="4227364"/>
            <a:chExt cx="8102600" cy="1671786"/>
          </a:xfrm>
        </p:grpSpPr>
        <p:grpSp>
          <p:nvGrpSpPr>
            <p:cNvPr id="17" name="Group 8"/>
            <p:cNvGrpSpPr>
              <a:grpSpLocks/>
            </p:cNvGrpSpPr>
            <p:nvPr/>
          </p:nvGrpSpPr>
          <p:grpSpPr bwMode="auto">
            <a:xfrm>
              <a:off x="1187450" y="5253038"/>
              <a:ext cx="7259638" cy="646112"/>
              <a:chOff x="1187624" y="5252980"/>
              <a:chExt cx="7259417" cy="646331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771901" y="5252980"/>
                <a:ext cx="5675140" cy="646331"/>
              </a:xfrm>
              <a:prstGeom prst="rect">
                <a:avLst/>
              </a:prstGeom>
              <a:solidFill>
                <a:srgbClr val="FFE181"/>
              </a:solidFill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It’s a managed approach to the collection and sharing of information across the whole project team.</a:t>
                </a:r>
              </a:p>
            </p:txBody>
          </p:sp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1187624" y="5252980"/>
                <a:ext cx="1152128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lvl="1"/>
                <a:r>
                  <a:rPr lang="en-GB" sz="1600">
                    <a:solidFill>
                      <a:prstClr val="black"/>
                    </a:solidFill>
                  </a:rPr>
                  <a:t>At it’s core</a:t>
                </a:r>
              </a:p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344488" y="4227364"/>
              <a:ext cx="6551612" cy="785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600200" lvl="3" indent="-228600">
                <a:spcBef>
                  <a:spcPct val="50000"/>
                </a:spcBef>
                <a:buFont typeface="Arial" charset="0"/>
                <a:buChar char="•"/>
              </a:pPr>
              <a:r>
                <a:rPr lang="en-GB" dirty="0">
                  <a:solidFill>
                    <a:srgbClr val="0070C0"/>
                  </a:solidFill>
                </a:rPr>
                <a:t>Many definitions </a:t>
              </a:r>
            </a:p>
            <a:p>
              <a:pPr marL="1600200" lvl="3" indent="-228600">
                <a:spcBef>
                  <a:spcPct val="50000"/>
                </a:spcBef>
                <a:buFont typeface="Arial" charset="0"/>
                <a:buChar char="•"/>
              </a:pPr>
              <a:r>
                <a:rPr lang="en-GB" dirty="0">
                  <a:solidFill>
                    <a:srgbClr val="0070C0"/>
                  </a:solidFill>
                </a:rPr>
                <a:t>Mean different things to different people</a:t>
              </a:r>
            </a:p>
          </p:txBody>
        </p: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07961" y="2420891"/>
            <a:ext cx="3532057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GB" sz="1600" dirty="0">
                <a:solidFill>
                  <a:prstClr val="white">
                    <a:lumMod val="50000"/>
                  </a:prstClr>
                </a:solidFill>
              </a:rPr>
              <a:t>or</a:t>
            </a:r>
          </a:p>
          <a:p>
            <a:pPr marL="342900" indent="-342900" algn="ctr">
              <a:spcBef>
                <a:spcPct val="50000"/>
              </a:spcBef>
            </a:pPr>
            <a:r>
              <a:rPr lang="en-GB" b="1" dirty="0" smtClean="0">
                <a:solidFill>
                  <a:prstClr val="white">
                    <a:lumMod val="50000"/>
                  </a:prstClr>
                </a:solidFill>
              </a:rPr>
              <a:t>Business </a:t>
            </a:r>
            <a:r>
              <a:rPr lang="en-GB" b="1" dirty="0">
                <a:solidFill>
                  <a:prstClr val="white">
                    <a:lumMod val="50000"/>
                  </a:prstClr>
                </a:solidFill>
              </a:rPr>
              <a:t>Information Managemen</a:t>
            </a:r>
            <a:r>
              <a:rPr lang="en-GB" dirty="0">
                <a:solidFill>
                  <a:prstClr val="white">
                    <a:lumMod val="50000"/>
                  </a:prstClr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0595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What is BIM?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517396" y="1412779"/>
            <a:ext cx="37887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What is BIM</a:t>
            </a:r>
            <a:r>
              <a:rPr lang="en-GB" dirty="0" smtClean="0">
                <a:solidFill>
                  <a:srgbClr val="0070C0"/>
                </a:solidFill>
              </a:rPr>
              <a:t>?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BIM is essentially value creating</a:t>
            </a:r>
          </a:p>
          <a:p>
            <a:r>
              <a:rPr lang="en-GB" dirty="0">
                <a:solidFill>
                  <a:prstClr val="black"/>
                </a:solidFill>
              </a:rPr>
              <a:t>collaboration through the entire lifecycle</a:t>
            </a:r>
          </a:p>
          <a:p>
            <a:r>
              <a:rPr lang="en-GB" dirty="0">
                <a:solidFill>
                  <a:prstClr val="black"/>
                </a:solidFill>
              </a:rPr>
              <a:t>of an asset, underpinned by</a:t>
            </a:r>
          </a:p>
          <a:p>
            <a:r>
              <a:rPr lang="en-GB" dirty="0">
                <a:solidFill>
                  <a:prstClr val="black"/>
                </a:solidFill>
              </a:rPr>
              <a:t>the creation, collation and</a:t>
            </a:r>
          </a:p>
          <a:p>
            <a:r>
              <a:rPr lang="en-GB" dirty="0">
                <a:solidFill>
                  <a:prstClr val="black"/>
                </a:solidFill>
              </a:rPr>
              <a:t>exchange of shared 3D models and</a:t>
            </a:r>
          </a:p>
          <a:p>
            <a:r>
              <a:rPr lang="en-GB" dirty="0">
                <a:solidFill>
                  <a:prstClr val="black"/>
                </a:solidFill>
              </a:rPr>
              <a:t>intelligent, structured data attached</a:t>
            </a:r>
          </a:p>
          <a:p>
            <a:r>
              <a:rPr lang="en-GB" dirty="0">
                <a:solidFill>
                  <a:prstClr val="black"/>
                </a:solidFill>
              </a:rPr>
              <a:t>to them</a:t>
            </a:r>
            <a:r>
              <a:rPr lang="en-GB" dirty="0" smtClean="0">
                <a:solidFill>
                  <a:prstClr val="black"/>
                </a:solidFill>
              </a:rPr>
              <a:t>.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b="1" dirty="0">
                <a:solidFill>
                  <a:prstClr val="black"/>
                </a:solidFill>
              </a:rPr>
              <a:t>BIM is not just a 3D model.</a:t>
            </a:r>
          </a:p>
          <a:p>
            <a:r>
              <a:rPr lang="en-GB" dirty="0">
                <a:solidFill>
                  <a:prstClr val="black"/>
                </a:solidFill>
              </a:rPr>
              <a:t>It is defined as “file based collaboration and library management.”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801" y="1556792"/>
            <a:ext cx="471598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7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Why use BIM?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450927" y="1268762"/>
            <a:ext cx="781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BIM is a requirement under the </a:t>
            </a:r>
            <a:r>
              <a:rPr lang="en-GB" b="1" dirty="0" smtClean="0">
                <a:solidFill>
                  <a:prstClr val="black"/>
                </a:solidFill>
              </a:rPr>
              <a:t>Government Construction Strategy (GCS)</a:t>
            </a:r>
          </a:p>
          <a:p>
            <a:r>
              <a:rPr lang="en-GB" dirty="0" smtClean="0">
                <a:solidFill>
                  <a:prstClr val="black"/>
                </a:solidFill>
                <a:hlinkClick r:id="rId3"/>
              </a:rPr>
              <a:t>https://www.gov.uk/government/publications/government-construction-strategy</a:t>
            </a:r>
            <a:endParaRPr lang="en-GB" dirty="0" smtClean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4547" y="2276872"/>
            <a:ext cx="4686060" cy="338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9328" y="2276875"/>
            <a:ext cx="33915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BIM is mandated on all Central Government funded projects and is required to be implemented by 2016.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Local Government and other Public sector bodies are not mandated (currently) unless the funding is via central government however, they are strongly recommended to use BIM due to the benefits.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8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Levels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" descr="https://pbs.twimg.com/media/Bvngb3_CMAA0pCZ.jpg:lar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583" y="1124744"/>
            <a:ext cx="65929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1520" y="1124744"/>
            <a:ext cx="20480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prstClr val="black"/>
                </a:solidFill>
              </a:rPr>
              <a:t>Level 0 </a:t>
            </a:r>
            <a:r>
              <a:rPr lang="en-GB" sz="1600" dirty="0" smtClean="0">
                <a:solidFill>
                  <a:prstClr val="black"/>
                </a:solidFill>
              </a:rPr>
              <a:t>– Unmanaged 2D CAD with paper (or electronic paper) data exchange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1 </a:t>
            </a:r>
            <a:r>
              <a:rPr lang="en-GB" sz="1600" dirty="0" smtClean="0">
                <a:solidFill>
                  <a:prstClr val="black"/>
                </a:solidFill>
              </a:rPr>
              <a:t>- Managed CAD in 2D or 3D format with a CDE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2 </a:t>
            </a:r>
            <a:r>
              <a:rPr lang="en-GB" sz="1600" dirty="0" smtClean="0">
                <a:solidFill>
                  <a:prstClr val="black"/>
                </a:solidFill>
              </a:rPr>
              <a:t>- A managed 3D environment with separate BIM tools and attached Data following level 2 requirements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3 </a:t>
            </a:r>
            <a:r>
              <a:rPr lang="en-GB" sz="1600" dirty="0" smtClean="0">
                <a:solidFill>
                  <a:prstClr val="black"/>
                </a:solidFill>
              </a:rPr>
              <a:t>- A fully integrated and collaborative process enabled by 'web services' </a:t>
            </a:r>
            <a:endParaRPr lang="en-GB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Where do we think we are?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148" y="1725721"/>
            <a:ext cx="6447486" cy="473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444996" y="1052736"/>
            <a:ext cx="3139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>
                <a:solidFill>
                  <a:prstClr val="black"/>
                </a:solidFill>
              </a:rPr>
              <a:t>CIBSE BIM Survey 2013 findings</a:t>
            </a:r>
          </a:p>
        </p:txBody>
      </p:sp>
    </p:spTree>
    <p:extLst>
      <p:ext uri="{BB962C8B-B14F-4D97-AF65-F5344CB8AC3E}">
        <p14:creationId xmlns:p14="http://schemas.microsoft.com/office/powerpoint/2010/main" val="16837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Where we actually are: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4040249" y="980731"/>
            <a:ext cx="44534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b="1" dirty="0" smtClean="0">
                <a:solidFill>
                  <a:prstClr val="black"/>
                </a:solidFill>
              </a:rPr>
              <a:t>BIM Level 2 cannot be currently achieved</a:t>
            </a:r>
            <a:endParaRPr lang="en-GB" dirty="0" smtClean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To achieve level 2, the following document requirements are required to be met:</a:t>
            </a:r>
          </a:p>
          <a:p>
            <a:endParaRPr lang="en-GB" dirty="0" smtClean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black"/>
                </a:solidFill>
              </a:rPr>
              <a:t>PAS 1192:2 2013 (BS1192:2007)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black"/>
                </a:solidFill>
              </a:rPr>
              <a:t>PAS 1192:3 2014 (BS1192:2007) </a:t>
            </a:r>
            <a:endParaRPr lang="en-GB" sz="1600" dirty="0" smtClean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prstClr val="black"/>
                </a:solidFill>
              </a:rPr>
              <a:t>CIC </a:t>
            </a:r>
            <a:r>
              <a:rPr lang="en-GB" sz="1600" dirty="0" err="1">
                <a:solidFill>
                  <a:prstClr val="black"/>
                </a:solidFill>
              </a:rPr>
              <a:t>CPIx</a:t>
            </a:r>
            <a:r>
              <a:rPr lang="en-GB" sz="1600" dirty="0">
                <a:solidFill>
                  <a:prstClr val="black"/>
                </a:solidFill>
              </a:rPr>
              <a:t> BIM Protocol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black"/>
                </a:solidFill>
              </a:rPr>
              <a:t>Government Soft Landings (GSL)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solidFill>
                  <a:prstClr val="black"/>
                </a:solidFill>
              </a:rPr>
              <a:t>CoBie</a:t>
            </a:r>
            <a:r>
              <a:rPr lang="en-GB" sz="1600" dirty="0">
                <a:solidFill>
                  <a:prstClr val="black"/>
                </a:solidFill>
              </a:rPr>
              <a:t> 2012 </a:t>
            </a:r>
            <a:r>
              <a:rPr lang="en-GB" sz="1600" b="1" dirty="0">
                <a:solidFill>
                  <a:prstClr val="black"/>
                </a:solidFill>
              </a:rPr>
              <a:t>– </a:t>
            </a:r>
            <a:r>
              <a:rPr lang="en-GB" sz="1600" b="1" dirty="0">
                <a:solidFill>
                  <a:srgbClr val="FF0000"/>
                </a:solidFill>
              </a:rPr>
              <a:t>to be up-dated to BS 1192:4 </a:t>
            </a:r>
            <a:r>
              <a:rPr lang="en-GB" sz="1600" b="1" dirty="0" smtClean="0">
                <a:solidFill>
                  <a:srgbClr val="FF0000"/>
                </a:solidFill>
              </a:rPr>
              <a:t>2014 </a:t>
            </a:r>
            <a:r>
              <a:rPr lang="en-GB" sz="1600" dirty="0" smtClean="0">
                <a:solidFill>
                  <a:srgbClr val="FF0000"/>
                </a:solidFill>
              </a:rPr>
              <a:t>– </a:t>
            </a:r>
            <a:r>
              <a:rPr lang="en-GB" sz="1600" b="1" dirty="0" smtClean="0">
                <a:solidFill>
                  <a:srgbClr val="FF0000"/>
                </a:solidFill>
              </a:rPr>
              <a:t>To be released towards the end of the year</a:t>
            </a:r>
            <a:endParaRPr lang="en-GB" sz="16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black"/>
                </a:solidFill>
              </a:rPr>
              <a:t>UniClass2 (CPI) &amp; Supporting Guidance </a:t>
            </a:r>
            <a:r>
              <a:rPr lang="en-GB" sz="1600" b="1" dirty="0">
                <a:solidFill>
                  <a:srgbClr val="FF0000"/>
                </a:solidFill>
              </a:rPr>
              <a:t>– to be released during </a:t>
            </a:r>
            <a:r>
              <a:rPr lang="en-GB" sz="1600" b="1" dirty="0" smtClean="0">
                <a:solidFill>
                  <a:srgbClr val="FF0000"/>
                </a:solidFill>
              </a:rPr>
              <a:t>March 2015</a:t>
            </a:r>
            <a:endParaRPr lang="en-GB" sz="16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solidFill>
                  <a:prstClr val="black"/>
                </a:solidFill>
              </a:rPr>
              <a:t>Digital Plan of Work (</a:t>
            </a:r>
            <a:r>
              <a:rPr lang="en-GB" sz="1600" dirty="0" err="1">
                <a:solidFill>
                  <a:prstClr val="black"/>
                </a:solidFill>
              </a:rPr>
              <a:t>dPOW</a:t>
            </a:r>
            <a:r>
              <a:rPr lang="en-GB" sz="1600" dirty="0">
                <a:solidFill>
                  <a:prstClr val="black"/>
                </a:solidFill>
              </a:rPr>
              <a:t>) &amp; Level of Detail (LOD) </a:t>
            </a:r>
            <a:r>
              <a:rPr lang="en-GB" sz="1600" dirty="0">
                <a:solidFill>
                  <a:srgbClr val="FF0000"/>
                </a:solidFill>
              </a:rPr>
              <a:t>– </a:t>
            </a:r>
            <a:r>
              <a:rPr lang="en-GB" sz="1600" b="1" dirty="0">
                <a:solidFill>
                  <a:srgbClr val="FF0000"/>
                </a:solidFill>
              </a:rPr>
              <a:t>To be released towards the </a:t>
            </a:r>
            <a:r>
              <a:rPr lang="en-GB" sz="1600" b="1" dirty="0" smtClean="0">
                <a:solidFill>
                  <a:srgbClr val="FF0000"/>
                </a:solidFill>
              </a:rPr>
              <a:t>start of 2015</a:t>
            </a:r>
            <a:endParaRPr lang="en-GB" sz="1600" dirty="0">
              <a:solidFill>
                <a:srgbClr val="FF0000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8" y="1268760"/>
            <a:ext cx="362696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3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4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Construction Spend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073" y="942775"/>
            <a:ext cx="7631199" cy="497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27435" y="3362827"/>
            <a:ext cx="1393773" cy="3431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9372" tIns="29686" rIns="59372" bIns="29686"/>
          <a:lstStyle>
            <a:lvl1pPr defTabSz="1474788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474788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474788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474788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474788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defTabSz="14747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defTabSz="14747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defTabSz="14747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defTabSz="14747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en-GB" altLang="en-US">
              <a:solidFill>
                <a:prstClr val="black"/>
              </a:solidFill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61095" y="3013614"/>
            <a:ext cx="3346208" cy="2271407"/>
            <a:chOff x="360461" y="4741375"/>
            <a:chExt cx="5534025" cy="3541385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449952">
              <a:off x="1248422" y="4741375"/>
              <a:ext cx="2263378" cy="2677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61" y="7698347"/>
              <a:ext cx="5534025" cy="58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088526" y="1074110"/>
            <a:ext cx="3657216" cy="69089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372" tIns="29686" rIns="59372" bIns="29686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prstClr val="black"/>
                </a:solidFill>
              </a:rPr>
              <a:t>For every </a:t>
            </a:r>
            <a:r>
              <a:rPr lang="en-GB" altLang="en-US" sz="2300" b="1">
                <a:solidFill>
                  <a:prstClr val="black"/>
                </a:solidFill>
              </a:rPr>
              <a:t>£1 </a:t>
            </a:r>
            <a:r>
              <a:rPr lang="en-GB" altLang="en-US" sz="1800">
                <a:solidFill>
                  <a:prstClr val="black"/>
                </a:solidFill>
              </a:rPr>
              <a:t>of </a:t>
            </a:r>
            <a:r>
              <a:rPr lang="en-GB" altLang="en-US" sz="1800" b="1">
                <a:solidFill>
                  <a:prstClr val="black"/>
                </a:solidFill>
              </a:rPr>
              <a:t>Construction</a:t>
            </a:r>
            <a:r>
              <a:rPr lang="en-GB" altLang="en-US" sz="1800">
                <a:solidFill>
                  <a:prstClr val="black"/>
                </a:solidFill>
              </a:rPr>
              <a:t> spend …..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1438889" y="3680474"/>
            <a:ext cx="1320822" cy="26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372" tIns="29686" rIns="59372" bIns="29686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300">
                <a:solidFill>
                  <a:prstClr val="black"/>
                </a:solidFill>
              </a:rPr>
              <a:t>Clients spend …..</a:t>
            </a:r>
          </a:p>
        </p:txBody>
      </p:sp>
    </p:spTree>
    <p:extLst>
      <p:ext uri="{BB962C8B-B14F-4D97-AF65-F5344CB8AC3E}">
        <p14:creationId xmlns:p14="http://schemas.microsoft.com/office/powerpoint/2010/main" val="36399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Operation – In </a:t>
            </a:r>
            <a:r>
              <a:rPr lang="en-GB" sz="2400" dirty="0">
                <a:solidFill>
                  <a:prstClr val="black"/>
                </a:solidFill>
              </a:rPr>
              <a:t>Use – </a:t>
            </a:r>
            <a:r>
              <a:rPr lang="en-GB" sz="2400" dirty="0" smtClean="0">
                <a:solidFill>
                  <a:prstClr val="black"/>
                </a:solidFill>
              </a:rPr>
              <a:t>stage ‘n’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517397" y="1052736"/>
            <a:ext cx="3389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What </a:t>
            </a:r>
            <a:r>
              <a:rPr lang="en-GB" dirty="0" smtClean="0">
                <a:solidFill>
                  <a:srgbClr val="0070C0"/>
                </a:solidFill>
              </a:rPr>
              <a:t>information do I need to operate assets efficiently?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7" descr="post construction.tif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350" y="5107456"/>
            <a:ext cx="3383065" cy="1516291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467483" y="2155665"/>
            <a:ext cx="2205887" cy="2202948"/>
            <a:chOff x="475057" y="1837368"/>
            <a:chExt cx="3019384" cy="3260944"/>
          </a:xfrm>
        </p:grpSpPr>
        <p:grpSp>
          <p:nvGrpSpPr>
            <p:cNvPr id="20" name="Group 19"/>
            <p:cNvGrpSpPr/>
            <p:nvPr/>
          </p:nvGrpSpPr>
          <p:grpSpPr>
            <a:xfrm>
              <a:off x="602010" y="2475163"/>
              <a:ext cx="966620" cy="628732"/>
              <a:chOff x="6753198" y="2512236"/>
              <a:chExt cx="966620" cy="628732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6753200" y="2636912"/>
                <a:ext cx="288032" cy="50405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041232" y="2888940"/>
                <a:ext cx="576064" cy="25202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" name="Parallelogram 2"/>
              <p:cNvSpPr/>
              <p:nvPr/>
            </p:nvSpPr>
            <p:spPr>
              <a:xfrm>
                <a:off x="6753198" y="2512236"/>
                <a:ext cx="392936" cy="124676"/>
              </a:xfrm>
              <a:prstGeom prst="parallelogram">
                <a:avLst>
                  <a:gd name="adj" fmla="val 86728"/>
                </a:avLst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Parallelogram 13"/>
              <p:cNvSpPr/>
              <p:nvPr/>
            </p:nvSpPr>
            <p:spPr>
              <a:xfrm>
                <a:off x="7041233" y="2756153"/>
                <a:ext cx="678585" cy="130418"/>
              </a:xfrm>
              <a:prstGeom prst="parallelogram">
                <a:avLst>
                  <a:gd name="adj" fmla="val 80359"/>
                </a:avLst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Parallelogram 14"/>
              <p:cNvSpPr/>
              <p:nvPr/>
            </p:nvSpPr>
            <p:spPr>
              <a:xfrm rot="5400000" flipV="1">
                <a:off x="6901276" y="2652194"/>
                <a:ext cx="384815" cy="104900"/>
              </a:xfrm>
              <a:prstGeom prst="parallelogram">
                <a:avLst>
                  <a:gd name="adj" fmla="val 134485"/>
                </a:avLst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/>
              <p:cNvSpPr/>
              <p:nvPr/>
            </p:nvSpPr>
            <p:spPr>
              <a:xfrm rot="5400000" flipV="1">
                <a:off x="7474960" y="2896111"/>
                <a:ext cx="384815" cy="104900"/>
              </a:xfrm>
              <a:prstGeom prst="parallelogram">
                <a:avLst>
                  <a:gd name="adj" fmla="val 134485"/>
                </a:avLst>
              </a:prstGeom>
              <a:solidFill>
                <a:srgbClr val="FFFF0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99570" y="3398814"/>
              <a:ext cx="966620" cy="628732"/>
              <a:chOff x="6753198" y="2512236"/>
              <a:chExt cx="966620" cy="628732"/>
            </a:xfrm>
            <a:solidFill>
              <a:srgbClr val="FF0000"/>
            </a:solidFill>
          </p:grpSpPr>
          <p:sp>
            <p:nvSpPr>
              <p:cNvPr id="22" name="Rectangle 21"/>
              <p:cNvSpPr/>
              <p:nvPr/>
            </p:nvSpPr>
            <p:spPr>
              <a:xfrm>
                <a:off x="6753200" y="2636912"/>
                <a:ext cx="288032" cy="504056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041232" y="2888940"/>
                <a:ext cx="576064" cy="252028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Parallelogram 23"/>
              <p:cNvSpPr/>
              <p:nvPr/>
            </p:nvSpPr>
            <p:spPr>
              <a:xfrm>
                <a:off x="6753198" y="2512236"/>
                <a:ext cx="392936" cy="124676"/>
              </a:xfrm>
              <a:prstGeom prst="parallelogram">
                <a:avLst>
                  <a:gd name="adj" fmla="val 86728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Parallelogram 24"/>
              <p:cNvSpPr/>
              <p:nvPr/>
            </p:nvSpPr>
            <p:spPr>
              <a:xfrm>
                <a:off x="7041233" y="2756153"/>
                <a:ext cx="678585" cy="130418"/>
              </a:xfrm>
              <a:prstGeom prst="parallelogram">
                <a:avLst>
                  <a:gd name="adj" fmla="val 80359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Parallelogram 25"/>
              <p:cNvSpPr/>
              <p:nvPr/>
            </p:nvSpPr>
            <p:spPr>
              <a:xfrm rot="5400000" flipV="1">
                <a:off x="6901276" y="2652194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Parallelogram 26"/>
              <p:cNvSpPr/>
              <p:nvPr/>
            </p:nvSpPr>
            <p:spPr>
              <a:xfrm rot="5400000" flipV="1">
                <a:off x="7474960" y="2896111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2095036" y="2467326"/>
              <a:ext cx="966620" cy="628732"/>
              <a:chOff x="6753198" y="2512236"/>
              <a:chExt cx="966620" cy="628732"/>
            </a:xfrm>
            <a:solidFill>
              <a:srgbClr val="00FF00"/>
            </a:solidFill>
          </p:grpSpPr>
          <p:sp>
            <p:nvSpPr>
              <p:cNvPr id="29" name="Rectangle 28"/>
              <p:cNvSpPr/>
              <p:nvPr/>
            </p:nvSpPr>
            <p:spPr>
              <a:xfrm>
                <a:off x="6753200" y="2636912"/>
                <a:ext cx="288032" cy="504056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7041232" y="2888940"/>
                <a:ext cx="576064" cy="252028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Parallelogram 30"/>
              <p:cNvSpPr/>
              <p:nvPr/>
            </p:nvSpPr>
            <p:spPr>
              <a:xfrm>
                <a:off x="6753198" y="2512236"/>
                <a:ext cx="392936" cy="124676"/>
              </a:xfrm>
              <a:prstGeom prst="parallelogram">
                <a:avLst>
                  <a:gd name="adj" fmla="val 86728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Parallelogram 31"/>
              <p:cNvSpPr/>
              <p:nvPr/>
            </p:nvSpPr>
            <p:spPr>
              <a:xfrm>
                <a:off x="7041233" y="2756153"/>
                <a:ext cx="678585" cy="130418"/>
              </a:xfrm>
              <a:prstGeom prst="parallelogram">
                <a:avLst>
                  <a:gd name="adj" fmla="val 80359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Parallelogram 32"/>
              <p:cNvSpPr/>
              <p:nvPr/>
            </p:nvSpPr>
            <p:spPr>
              <a:xfrm rot="5400000" flipV="1">
                <a:off x="6901276" y="2652194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Parallelogram 33"/>
              <p:cNvSpPr/>
              <p:nvPr/>
            </p:nvSpPr>
            <p:spPr>
              <a:xfrm rot="5400000" flipV="1">
                <a:off x="7474960" y="2896111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127759" y="3398815"/>
              <a:ext cx="966620" cy="628732"/>
              <a:chOff x="6753198" y="2512236"/>
              <a:chExt cx="966620" cy="628732"/>
            </a:xfrm>
            <a:solidFill>
              <a:schemeClr val="tx2">
                <a:lumMod val="75000"/>
              </a:schemeClr>
            </a:solidFill>
          </p:grpSpPr>
          <p:sp>
            <p:nvSpPr>
              <p:cNvPr id="36" name="Rectangle 35"/>
              <p:cNvSpPr/>
              <p:nvPr/>
            </p:nvSpPr>
            <p:spPr>
              <a:xfrm>
                <a:off x="6753200" y="2636912"/>
                <a:ext cx="288032" cy="504056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041232" y="2888940"/>
                <a:ext cx="576064" cy="252028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Parallelogram 37"/>
              <p:cNvSpPr/>
              <p:nvPr/>
            </p:nvSpPr>
            <p:spPr>
              <a:xfrm>
                <a:off x="6753198" y="2512236"/>
                <a:ext cx="392936" cy="124676"/>
              </a:xfrm>
              <a:prstGeom prst="parallelogram">
                <a:avLst>
                  <a:gd name="adj" fmla="val 86728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Parallelogram 38"/>
              <p:cNvSpPr/>
              <p:nvPr/>
            </p:nvSpPr>
            <p:spPr>
              <a:xfrm>
                <a:off x="7041233" y="2756153"/>
                <a:ext cx="678585" cy="130418"/>
              </a:xfrm>
              <a:prstGeom prst="parallelogram">
                <a:avLst>
                  <a:gd name="adj" fmla="val 80359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Parallelogram 39"/>
              <p:cNvSpPr/>
              <p:nvPr/>
            </p:nvSpPr>
            <p:spPr>
              <a:xfrm rot="5400000" flipV="1">
                <a:off x="6901276" y="2652194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Parallelogram 40"/>
              <p:cNvSpPr/>
              <p:nvPr/>
            </p:nvSpPr>
            <p:spPr>
              <a:xfrm rot="5400000" flipV="1">
                <a:off x="7474960" y="2896111"/>
                <a:ext cx="384815" cy="104900"/>
              </a:xfrm>
              <a:prstGeom prst="parallelogram">
                <a:avLst>
                  <a:gd name="adj" fmla="val 134485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475057" y="1849374"/>
              <a:ext cx="1401159" cy="95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1F497D">
                      <a:lumMod val="75000"/>
                    </a:srgbClr>
                  </a:solidFill>
                </a:rPr>
                <a:t>Facilities Management</a:t>
              </a:r>
              <a:endParaRPr lang="en-GB" sz="1200" b="1" dirty="0">
                <a:solidFill>
                  <a:srgbClr val="1F497D">
                    <a:lumMod val="75000"/>
                  </a:srgb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6318" y="4141572"/>
              <a:ext cx="1401159" cy="95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1F497D">
                      <a:lumMod val="75000"/>
                    </a:srgbClr>
                  </a:solidFill>
                </a:rPr>
                <a:t>Maintenance Management</a:t>
              </a:r>
              <a:endParaRPr lang="en-GB" sz="1200" b="1" dirty="0">
                <a:solidFill>
                  <a:srgbClr val="1F497D">
                    <a:lumMod val="75000"/>
                  </a:srgbClr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041031" y="1837368"/>
              <a:ext cx="1401159" cy="95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1F497D">
                      <a:lumMod val="75000"/>
                    </a:srgbClr>
                  </a:solidFill>
                </a:rPr>
                <a:t>Energy Management</a:t>
              </a:r>
              <a:endParaRPr lang="en-GB" sz="1200" b="1" dirty="0">
                <a:solidFill>
                  <a:srgbClr val="1F497D">
                    <a:lumMod val="75000"/>
                  </a:srgbClr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093282" y="4139088"/>
              <a:ext cx="1401159" cy="95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1F497D">
                      <a:lumMod val="75000"/>
                    </a:srgbClr>
                  </a:solidFill>
                </a:rPr>
                <a:t>Document Management</a:t>
              </a:r>
              <a:endParaRPr lang="en-GB" sz="1200" b="1" dirty="0">
                <a:solidFill>
                  <a:srgbClr val="1F497D">
                    <a:lumMod val="75000"/>
                  </a:srgbClr>
                </a:solidFill>
              </a:endParaRPr>
            </a:p>
          </p:txBody>
        </p:sp>
      </p:grp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2481" y="1391880"/>
            <a:ext cx="4452978" cy="340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 descr="post construction.tiff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1622" y="5395075"/>
            <a:ext cx="3383065" cy="127279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464520" y="1495277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Organizational Information Requirements (OIR)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478189" y="2857075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Asset            Information Requirements (AIR)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496634" y="4365104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Employer’s            Information Requirements (EIR)</a:t>
            </a:r>
            <a:endParaRPr lang="en-GB" sz="1100" dirty="0">
              <a:solidFill>
                <a:prstClr val="black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450927" y="2204864"/>
            <a:ext cx="8508022" cy="0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67481" y="4197294"/>
            <a:ext cx="8508022" cy="0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7" idx="2"/>
            <a:endCxn id="52" idx="0"/>
          </p:cNvCxnSpPr>
          <p:nvPr/>
        </p:nvCxnSpPr>
        <p:spPr>
          <a:xfrm>
            <a:off x="8162442" y="2095441"/>
            <a:ext cx="13669" cy="761634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2" idx="2"/>
            <a:endCxn id="53" idx="0"/>
          </p:cNvCxnSpPr>
          <p:nvPr/>
        </p:nvCxnSpPr>
        <p:spPr>
          <a:xfrm>
            <a:off x="8176111" y="3457242"/>
            <a:ext cx="18445" cy="9078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496634" y="2351171"/>
            <a:ext cx="139584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prstClr val="black"/>
                </a:solidFill>
              </a:rPr>
              <a:t>generates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03559" y="3699666"/>
            <a:ext cx="139584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prstClr val="black"/>
                </a:solidFill>
              </a:rPr>
              <a:t>informs</a:t>
            </a:r>
            <a:endParaRPr lang="en-GB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7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Operation – In Use – </a:t>
            </a:r>
            <a:r>
              <a:rPr lang="en-GB" sz="2400" dirty="0" smtClean="0">
                <a:solidFill>
                  <a:prstClr val="black"/>
                </a:solidFill>
              </a:rPr>
              <a:t>stage 7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6883" y="1138415"/>
            <a:ext cx="150348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" y="2247903"/>
            <a:ext cx="896816" cy="359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4859" y="1235197"/>
            <a:ext cx="490180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Government Soft Landings (GSL)</a:t>
            </a:r>
          </a:p>
          <a:p>
            <a:r>
              <a:rPr lang="en-GB" i="1" dirty="0" smtClean="0">
                <a:solidFill>
                  <a:prstClr val="black"/>
                </a:solidFill>
              </a:rPr>
              <a:t>Making assets work harder from day 1</a:t>
            </a:r>
          </a:p>
          <a:p>
            <a:endParaRPr lang="en-GB" i="1" dirty="0">
              <a:solidFill>
                <a:prstClr val="black"/>
              </a:solidFill>
            </a:endParaRPr>
          </a:p>
          <a:p>
            <a:pPr lvl="1"/>
            <a:r>
              <a:rPr lang="en-GB" b="1" dirty="0" smtClean="0">
                <a:solidFill>
                  <a:prstClr val="black"/>
                </a:solidFill>
              </a:rPr>
              <a:t>Initial Aftercare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User Inductions /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Assist FM team with building operation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On-site attendance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Communication with stakeholders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Observe the building in use</a:t>
            </a:r>
          </a:p>
          <a:p>
            <a:pPr lvl="1"/>
            <a:endParaRPr lang="en-GB" dirty="0" smtClean="0">
              <a:solidFill>
                <a:prstClr val="black"/>
              </a:solidFill>
            </a:endParaRPr>
          </a:p>
          <a:p>
            <a:pPr lvl="1"/>
            <a:r>
              <a:rPr lang="en-GB" b="1" dirty="0" smtClean="0">
                <a:solidFill>
                  <a:prstClr val="black"/>
                </a:solidFill>
              </a:rPr>
              <a:t>Extended </a:t>
            </a:r>
            <a:r>
              <a:rPr lang="en-GB" b="1" dirty="0">
                <a:solidFill>
                  <a:prstClr val="black"/>
                </a:solidFill>
              </a:rPr>
              <a:t>Aftercare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Environmental &amp; Energy Performance – TM22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Annual reviews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Seasonal commissioning</a:t>
            </a:r>
          </a:p>
          <a:p>
            <a:pPr lvl="1"/>
            <a:endParaRPr lang="en-GB" dirty="0" smtClean="0">
              <a:solidFill>
                <a:prstClr val="black"/>
              </a:solidFill>
            </a:endParaRPr>
          </a:p>
          <a:p>
            <a:pPr lvl="1"/>
            <a:r>
              <a:rPr lang="en-GB" b="1" dirty="0" smtClean="0">
                <a:solidFill>
                  <a:prstClr val="black"/>
                </a:solidFill>
              </a:rPr>
              <a:t>POE</a:t>
            </a:r>
            <a:r>
              <a:rPr lang="en-GB" dirty="0" smtClean="0">
                <a:solidFill>
                  <a:prstClr val="black"/>
                </a:solidFill>
              </a:rPr>
              <a:t> – Post Occupancy Evaluations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8776" y="3068960"/>
            <a:ext cx="2219844" cy="20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Handover – stage 6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7492" y="2247903"/>
            <a:ext cx="2592288" cy="23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838621" y="5022412"/>
            <a:ext cx="2035791" cy="1567171"/>
            <a:chOff x="6155548" y="1032148"/>
            <a:chExt cx="2205440" cy="1567171"/>
          </a:xfrm>
        </p:grpSpPr>
        <p:pic>
          <p:nvPicPr>
            <p:cNvPr id="8" name="Picture 7" descr="cobie fm.gif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5548" y="1032148"/>
              <a:ext cx="2159973" cy="1215752"/>
            </a:xfrm>
            <a:prstGeom prst="rect">
              <a:avLst/>
            </a:prstGeom>
          </p:spPr>
        </p:pic>
        <p:pic>
          <p:nvPicPr>
            <p:cNvPr id="9" name="image09.png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4937" y="1591207"/>
              <a:ext cx="1876051" cy="1008112"/>
            </a:xfrm>
            <a:prstGeom prst="rect">
              <a:avLst/>
            </a:prstGeom>
          </p:spPr>
        </p:pic>
      </p:grp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" y="2247903"/>
            <a:ext cx="861647" cy="359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985410" y="886016"/>
            <a:ext cx="306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Asset Information Model (AIM)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70594" y="4612486"/>
            <a:ext cx="1952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prstClr val="black"/>
                </a:solidFill>
              </a:rPr>
              <a:t>COBie</a:t>
            </a:r>
            <a:r>
              <a:rPr lang="en-GB" dirty="0">
                <a:solidFill>
                  <a:prstClr val="black"/>
                </a:solidFill>
              </a:rPr>
              <a:t>-UK 2012 </a:t>
            </a:r>
            <a:endParaRPr lang="en-GB" dirty="0" smtClean="0">
              <a:solidFill>
                <a:prstClr val="black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2217" y="2224100"/>
            <a:ext cx="1400605" cy="844863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464" y="4853782"/>
            <a:ext cx="1166554" cy="88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3924" y="5517235"/>
            <a:ext cx="1935355" cy="62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885" y="1459444"/>
            <a:ext cx="1008551" cy="62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2597" y="1459443"/>
            <a:ext cx="1012423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1746" y="1459443"/>
            <a:ext cx="1012422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stCxn id="19" idx="2"/>
          </p:cNvCxnSpPr>
          <p:nvPr/>
        </p:nvCxnSpPr>
        <p:spPr>
          <a:xfrm>
            <a:off x="1586159" y="2081708"/>
            <a:ext cx="545586" cy="267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1" idx="2"/>
          </p:cNvCxnSpPr>
          <p:nvPr/>
        </p:nvCxnSpPr>
        <p:spPr>
          <a:xfrm flipH="1">
            <a:off x="2637958" y="2048914"/>
            <a:ext cx="1" cy="166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2"/>
          </p:cNvCxnSpPr>
          <p:nvPr/>
        </p:nvCxnSpPr>
        <p:spPr>
          <a:xfrm flipH="1">
            <a:off x="3282596" y="2048914"/>
            <a:ext cx="506212" cy="166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6" idx="2"/>
          </p:cNvCxnSpPr>
          <p:nvPr/>
        </p:nvCxnSpPr>
        <p:spPr>
          <a:xfrm>
            <a:off x="2502520" y="3068960"/>
            <a:ext cx="341288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637959" y="5022412"/>
            <a:ext cx="205851" cy="49482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4838621" y="4653136"/>
            <a:ext cx="331973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980305" y="836715"/>
            <a:ext cx="3189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Federation </a:t>
            </a:r>
            <a:r>
              <a:rPr lang="en-GB" dirty="0">
                <a:solidFill>
                  <a:prstClr val="black"/>
                </a:solidFill>
              </a:rPr>
              <a:t>Model in both Native and IFC </a:t>
            </a:r>
            <a:r>
              <a:rPr lang="en-GB" dirty="0" smtClean="0">
                <a:solidFill>
                  <a:prstClr val="black"/>
                </a:solidFill>
              </a:rPr>
              <a:t>formats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5069" y="1373825"/>
            <a:ext cx="2257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Unified </a:t>
            </a:r>
            <a:r>
              <a:rPr lang="en-GB" dirty="0" err="1">
                <a:solidFill>
                  <a:prstClr val="black"/>
                </a:solidFill>
              </a:rPr>
              <a:t>Uniclass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utilised </a:t>
            </a:r>
            <a:r>
              <a:rPr lang="en-GB" dirty="0">
                <a:solidFill>
                  <a:prstClr val="black"/>
                </a:solidFill>
              </a:rPr>
              <a:t>for asset </a:t>
            </a:r>
            <a:r>
              <a:rPr lang="en-GB" dirty="0" smtClean="0">
                <a:solidFill>
                  <a:prstClr val="black"/>
                </a:solidFill>
              </a:rPr>
              <a:t>classification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1578" y="6125756"/>
            <a:ext cx="3348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2D </a:t>
            </a:r>
            <a:r>
              <a:rPr lang="en-GB" dirty="0">
                <a:solidFill>
                  <a:prstClr val="black"/>
                </a:solidFill>
              </a:rPr>
              <a:t>PDF Drawings at Level of Model Definition (LOD) 6</a:t>
            </a:r>
          </a:p>
        </p:txBody>
      </p:sp>
      <p:pic>
        <p:nvPicPr>
          <p:cNvPr id="4100" name="Picture 4" descr="http://www.ribabookshops.com/static/00000009/00000009768/182/0/plain/uniclass-unified-classification-for-the-construction-industry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6387" y="2286134"/>
            <a:ext cx="533015" cy="81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Arrow Connector 46"/>
          <p:cNvCxnSpPr/>
          <p:nvPr/>
        </p:nvCxnSpPr>
        <p:spPr>
          <a:xfrm flipH="1">
            <a:off x="4715068" y="2626764"/>
            <a:ext cx="455524" cy="47475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715070" y="3717032"/>
            <a:ext cx="1585123" cy="21602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07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3309091" y="832820"/>
            <a:ext cx="4918700" cy="5697630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Design &amp; Construction – stage 1 to 6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" y="2247902"/>
            <a:ext cx="2976745" cy="359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9755" y="3107188"/>
            <a:ext cx="1780113" cy="188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3408" y="1745385"/>
            <a:ext cx="1400605" cy="844863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3074" y="980731"/>
            <a:ext cx="1008551" cy="62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3787" y="980731"/>
            <a:ext cx="1012423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2937" y="980731"/>
            <a:ext cx="1012422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>
            <a:stCxn id="15" idx="2"/>
          </p:cNvCxnSpPr>
          <p:nvPr/>
        </p:nvCxnSpPr>
        <p:spPr>
          <a:xfrm>
            <a:off x="4507349" y="1602993"/>
            <a:ext cx="545586" cy="267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2"/>
          </p:cNvCxnSpPr>
          <p:nvPr/>
        </p:nvCxnSpPr>
        <p:spPr>
          <a:xfrm flipH="1">
            <a:off x="5559147" y="1570199"/>
            <a:ext cx="1" cy="166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6203786" y="1570199"/>
            <a:ext cx="506212" cy="166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4" idx="2"/>
          </p:cNvCxnSpPr>
          <p:nvPr/>
        </p:nvCxnSpPr>
        <p:spPr>
          <a:xfrm>
            <a:off x="5423709" y="2590245"/>
            <a:ext cx="0" cy="5169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396" y="980729"/>
            <a:ext cx="306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Project Information Model (PIM)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01327" y="1866278"/>
            <a:ext cx="2257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Models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2986136" y="3441360"/>
            <a:ext cx="24458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Common Date Environment (CDE)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57" y="2480445"/>
            <a:ext cx="780971" cy="116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6065" y="3065216"/>
            <a:ext cx="760288" cy="115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http://www.ribabookshops.com/static/00000009/00000009768/182/0/plain/uniclass-unified-classification-for-the-construction-industry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4082" y="3639613"/>
            <a:ext cx="702128" cy="10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1888" y="4311272"/>
            <a:ext cx="751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Arrow Connector 26"/>
          <p:cNvCxnSpPr/>
          <p:nvPr/>
        </p:nvCxnSpPr>
        <p:spPr>
          <a:xfrm flipH="1">
            <a:off x="6184532" y="3768674"/>
            <a:ext cx="33172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24237" y="4987430"/>
            <a:ext cx="2257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Standards</a:t>
            </a:r>
          </a:p>
        </p:txBody>
      </p:sp>
      <p:sp>
        <p:nvSpPr>
          <p:cNvPr id="34" name="TextBox 33"/>
          <p:cNvSpPr txBox="1"/>
          <p:nvPr/>
        </p:nvSpPr>
        <p:spPr>
          <a:xfrm rot="16200000">
            <a:off x="6361977" y="3177688"/>
            <a:ext cx="4639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70C0"/>
                </a:solidFill>
              </a:rPr>
              <a:t>BIM Execution Plan (BEP)</a:t>
            </a:r>
            <a:endParaRPr lang="en-GB" sz="3200" dirty="0">
              <a:solidFill>
                <a:srgbClr val="0070C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5559146" y="4987430"/>
            <a:ext cx="21242" cy="60181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4173600" y="5656967"/>
            <a:ext cx="2613865" cy="1405777"/>
            <a:chOff x="431800" y="5608536"/>
            <a:chExt cx="4269962" cy="2119802"/>
          </a:xfrm>
        </p:grpSpPr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2061874" y="5724423"/>
              <a:ext cx="827087" cy="2003915"/>
              <a:chOff x="3253382" y="4271007"/>
              <a:chExt cx="826707" cy="2004146"/>
            </a:xfrm>
          </p:grpSpPr>
          <p:sp>
            <p:nvSpPr>
              <p:cNvPr id="37" name="TextBox 54"/>
              <p:cNvSpPr txBox="1">
                <a:spLocks noChangeArrowheads="1"/>
              </p:cNvSpPr>
              <p:nvPr/>
            </p:nvSpPr>
            <p:spPr bwMode="auto">
              <a:xfrm>
                <a:off x="3393765" y="5300423"/>
                <a:ext cx="686324" cy="974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5D</a:t>
                </a:r>
              </a:p>
            </p:txBody>
          </p:sp>
          <p:pic>
            <p:nvPicPr>
              <p:cNvPr id="38" name="Picture 8" descr="C:\Users\jap\AppData\Local\Microsoft\Windows\Temporary Internet Files\Content.IE5\ZQLL9EUG\MC910216330[1].png"/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82" y="4271007"/>
                <a:ext cx="695269" cy="834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431800" y="5819673"/>
              <a:ext cx="1316038" cy="1491301"/>
              <a:chOff x="1183658" y="4365104"/>
              <a:chExt cx="1316814" cy="1492805"/>
            </a:xfrm>
          </p:grpSpPr>
          <p:sp>
            <p:nvSpPr>
              <p:cNvPr id="40" name="TextBox 51"/>
              <p:cNvSpPr txBox="1">
                <a:spLocks noChangeArrowheads="1"/>
              </p:cNvSpPr>
              <p:nvPr/>
            </p:nvSpPr>
            <p:spPr bwMode="auto">
              <a:xfrm>
                <a:off x="1569963" y="5300424"/>
                <a:ext cx="837229" cy="557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4D</a:t>
                </a:r>
              </a:p>
            </p:txBody>
          </p:sp>
          <p:pic>
            <p:nvPicPr>
              <p:cNvPr id="41" name="Picture 14"/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658" y="4365104"/>
                <a:ext cx="1316814" cy="792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2920587" y="5608536"/>
              <a:ext cx="685800" cy="2107137"/>
              <a:chOff x="5207847" y="4153969"/>
              <a:chExt cx="686326" cy="2107585"/>
            </a:xfrm>
          </p:grpSpPr>
          <p:sp>
            <p:nvSpPr>
              <p:cNvPr id="43" name="TextBox 59"/>
              <p:cNvSpPr txBox="1">
                <a:spLocks noChangeArrowheads="1"/>
              </p:cNvSpPr>
              <p:nvPr/>
            </p:nvSpPr>
            <p:spPr bwMode="auto">
              <a:xfrm>
                <a:off x="5207847" y="5286730"/>
                <a:ext cx="686326" cy="974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6D</a:t>
                </a:r>
              </a:p>
            </p:txBody>
          </p:sp>
          <p:pic>
            <p:nvPicPr>
              <p:cNvPr id="44" name="Picture 29" descr="C:\Users\jap\AppData\Local\Microsoft\Windows\Temporary Internet Files\Content.IE5\BLLTTLLS\MC900437822[1].png"/>
              <p:cNvPicPr>
                <a:picLocks noChangeAspect="1" noChangeArrowheads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5562" y="4153969"/>
                <a:ext cx="370896" cy="10681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3606387" y="5640288"/>
              <a:ext cx="1095375" cy="1700403"/>
              <a:chOff x="7015830" y="4186588"/>
              <a:chExt cx="1094371" cy="1700053"/>
            </a:xfrm>
          </p:grpSpPr>
          <p:sp>
            <p:nvSpPr>
              <p:cNvPr id="46" name="TextBox 58"/>
              <p:cNvSpPr txBox="1">
                <a:spLocks noChangeArrowheads="1"/>
              </p:cNvSpPr>
              <p:nvPr/>
            </p:nvSpPr>
            <p:spPr bwMode="auto">
              <a:xfrm>
                <a:off x="7246106" y="5329832"/>
                <a:ext cx="864095" cy="5568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7D</a:t>
                </a:r>
              </a:p>
            </p:txBody>
          </p:sp>
          <p:pic>
            <p:nvPicPr>
              <p:cNvPr id="47" name="Picture 32" descr="C:\Users\jap\AppData\Local\Microsoft\Windows\Temporary Internet Files\Content.IE5\FLTA5VZD\MC900279102[1].wmf"/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5830" y="4186588"/>
                <a:ext cx="894718" cy="1015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49" name="Straight Connector 48"/>
          <p:cNvCxnSpPr>
            <a:stCxn id="32" idx="6"/>
          </p:cNvCxnSpPr>
          <p:nvPr/>
        </p:nvCxnSpPr>
        <p:spPr>
          <a:xfrm>
            <a:off x="8227792" y="3681635"/>
            <a:ext cx="2763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7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79149" y="1538268"/>
            <a:ext cx="7613333" cy="5097533"/>
            <a:chOff x="1385743" y="1538265"/>
            <a:chExt cx="7311655" cy="4518963"/>
          </a:xfrm>
        </p:grpSpPr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5743" y="1538265"/>
              <a:ext cx="7311655" cy="4518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Rectangle 50"/>
            <p:cNvSpPr/>
            <p:nvPr/>
          </p:nvSpPr>
          <p:spPr>
            <a:xfrm>
              <a:off x="1975393" y="2127915"/>
              <a:ext cx="1592054" cy="53068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921236" y="2481705"/>
              <a:ext cx="1592054" cy="53068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128609" y="1858124"/>
              <a:ext cx="1248483" cy="36833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1050" dirty="0" smtClean="0">
                  <a:solidFill>
                    <a:prstClr val="black"/>
                  </a:solidFill>
                </a:rPr>
                <a:t>Asset Information Requirements </a:t>
              </a:r>
              <a:r>
                <a:rPr lang="en-GB" sz="1050" b="1" dirty="0" smtClean="0">
                  <a:solidFill>
                    <a:prstClr val="black"/>
                  </a:solidFill>
                </a:rPr>
                <a:t>(AIR) 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Design &amp; Construction – stage 1 to 6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247901"/>
            <a:ext cx="954904" cy="359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17396" y="980728"/>
            <a:ext cx="306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BIM Execution Plan (BEP)</a:t>
            </a:r>
          </a:p>
        </p:txBody>
      </p:sp>
    </p:spTree>
    <p:extLst>
      <p:ext uri="{BB962C8B-B14F-4D97-AF65-F5344CB8AC3E}">
        <p14:creationId xmlns:p14="http://schemas.microsoft.com/office/powerpoint/2010/main" val="191232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Strategic Brief – Stage 0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42" y="2362201"/>
            <a:ext cx="538851" cy="348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17396" y="98072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Employer’s Information Requirements </a:t>
            </a:r>
            <a:r>
              <a:rPr lang="en-GB" dirty="0" smtClean="0">
                <a:solidFill>
                  <a:srgbClr val="0070C0"/>
                </a:solidFill>
              </a:rPr>
              <a:t>(EIR)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12279" y="842490"/>
            <a:ext cx="41471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prstClr val="black"/>
                </a:solidFill>
              </a:rPr>
              <a:t>a) Information management:</a:t>
            </a:r>
            <a:endParaRPr lang="en-GB" sz="1200" dirty="0">
              <a:solidFill>
                <a:prstClr val="black"/>
              </a:solidFill>
            </a:endParaRPr>
          </a:p>
          <a:p>
            <a:r>
              <a:rPr lang="en-GB" sz="1200" dirty="0">
                <a:solidFill>
                  <a:prstClr val="black"/>
                </a:solidFill>
              </a:rPr>
              <a:t>1) levels of detail </a:t>
            </a:r>
          </a:p>
          <a:p>
            <a:r>
              <a:rPr lang="en-GB" sz="1200" dirty="0">
                <a:solidFill>
                  <a:prstClr val="black"/>
                </a:solidFill>
              </a:rPr>
              <a:t>2) training requirements </a:t>
            </a:r>
          </a:p>
          <a:p>
            <a:r>
              <a:rPr lang="en-GB" sz="1200" dirty="0">
                <a:solidFill>
                  <a:prstClr val="black"/>
                </a:solidFill>
              </a:rPr>
              <a:t>3) planning of work and data segregation</a:t>
            </a:r>
          </a:p>
          <a:p>
            <a:r>
              <a:rPr lang="en-GB" sz="1200" dirty="0">
                <a:solidFill>
                  <a:prstClr val="black"/>
                </a:solidFill>
              </a:rPr>
              <a:t>4) co-ordination and clash detection </a:t>
            </a:r>
          </a:p>
          <a:p>
            <a:r>
              <a:rPr lang="en-GB" sz="1200" dirty="0">
                <a:solidFill>
                  <a:prstClr val="black"/>
                </a:solidFill>
              </a:rPr>
              <a:t>5) collaboration process</a:t>
            </a:r>
          </a:p>
          <a:p>
            <a:r>
              <a:rPr lang="en-GB" sz="1200" dirty="0">
                <a:solidFill>
                  <a:prstClr val="black"/>
                </a:solidFill>
              </a:rPr>
              <a:t>6) HSE/CDM  requirements</a:t>
            </a:r>
          </a:p>
          <a:p>
            <a:r>
              <a:rPr lang="en-GB" sz="1200" dirty="0">
                <a:solidFill>
                  <a:prstClr val="black"/>
                </a:solidFill>
              </a:rPr>
              <a:t>7) a schedule of any security and integrity requirements for the project;</a:t>
            </a:r>
          </a:p>
          <a:p>
            <a:r>
              <a:rPr lang="en-GB" sz="1200" dirty="0">
                <a:solidFill>
                  <a:prstClr val="black"/>
                </a:solidFill>
              </a:rPr>
              <a:t>8) a schedule of any specific information to be either excluded or included from information models;</a:t>
            </a:r>
          </a:p>
          <a:p>
            <a:r>
              <a:rPr lang="en-GB" sz="1200" dirty="0">
                <a:solidFill>
                  <a:prstClr val="black"/>
                </a:solidFill>
              </a:rPr>
              <a:t>9) a schedule of any particular constraints </a:t>
            </a:r>
          </a:p>
          <a:p>
            <a:r>
              <a:rPr lang="en-GB" sz="1200" dirty="0">
                <a:solidFill>
                  <a:prstClr val="black"/>
                </a:solidFill>
              </a:rPr>
              <a:t>10) compliance plan </a:t>
            </a:r>
          </a:p>
          <a:p>
            <a:r>
              <a:rPr lang="en-GB" sz="1200" dirty="0">
                <a:solidFill>
                  <a:prstClr val="black"/>
                </a:solidFill>
              </a:rPr>
              <a:t>11) a definition of any co-ordinate origin/system</a:t>
            </a:r>
          </a:p>
          <a:p>
            <a:r>
              <a:rPr lang="en-GB" sz="1200" dirty="0">
                <a:solidFill>
                  <a:prstClr val="black"/>
                </a:solidFill>
              </a:rPr>
              <a:t>12) a schedule of any software formats </a:t>
            </a:r>
            <a:endParaRPr lang="en-GB" sz="1200" dirty="0" smtClean="0">
              <a:solidFill>
                <a:prstClr val="black"/>
              </a:solidFill>
            </a:endParaRPr>
          </a:p>
          <a:p>
            <a:endParaRPr lang="en-GB" sz="1200" dirty="0">
              <a:solidFill>
                <a:prstClr val="black"/>
              </a:solidFill>
            </a:endParaRPr>
          </a:p>
          <a:p>
            <a:r>
              <a:rPr lang="en-GB" sz="1200" b="1" dirty="0">
                <a:solidFill>
                  <a:prstClr val="black"/>
                </a:solidFill>
              </a:rPr>
              <a:t>b) Commercial management:</a:t>
            </a:r>
            <a:endParaRPr lang="en-GB" sz="1200" dirty="0">
              <a:solidFill>
                <a:prstClr val="black"/>
              </a:solidFill>
            </a:endParaRPr>
          </a:p>
          <a:p>
            <a:r>
              <a:rPr lang="en-GB" sz="1200" dirty="0">
                <a:solidFill>
                  <a:prstClr val="black"/>
                </a:solidFill>
              </a:rPr>
              <a:t>1) exchange of information</a:t>
            </a:r>
          </a:p>
          <a:p>
            <a:r>
              <a:rPr lang="en-GB" sz="1200" dirty="0">
                <a:solidFill>
                  <a:prstClr val="black"/>
                </a:solidFill>
              </a:rPr>
              <a:t>2) client’s strategic purposes </a:t>
            </a:r>
          </a:p>
          <a:p>
            <a:r>
              <a:rPr lang="en-GB" sz="1200" dirty="0">
                <a:solidFill>
                  <a:prstClr val="black"/>
                </a:solidFill>
              </a:rPr>
              <a:t>3) a schedule of any software formats</a:t>
            </a:r>
          </a:p>
          <a:p>
            <a:r>
              <a:rPr lang="en-GB" sz="1200" dirty="0">
                <a:solidFill>
                  <a:prstClr val="black"/>
                </a:solidFill>
              </a:rPr>
              <a:t>4) an initial responsibility matrix </a:t>
            </a:r>
          </a:p>
          <a:p>
            <a:r>
              <a:rPr lang="en-GB" sz="1200" dirty="0">
                <a:solidFill>
                  <a:prstClr val="black"/>
                </a:solidFill>
              </a:rPr>
              <a:t>5) a schedule of the standards and guidance documents used to define the BIM processes and protocols to be used on the project;</a:t>
            </a:r>
          </a:p>
          <a:p>
            <a:r>
              <a:rPr lang="en-GB" sz="1200" dirty="0">
                <a:solidFill>
                  <a:prstClr val="black"/>
                </a:solidFill>
              </a:rPr>
              <a:t>6) a schedule of any changes to the </a:t>
            </a:r>
            <a:r>
              <a:rPr lang="en-GB" sz="1200" dirty="0" smtClean="0">
                <a:solidFill>
                  <a:prstClr val="black"/>
                </a:solidFill>
              </a:rPr>
              <a:t>standards</a:t>
            </a:r>
          </a:p>
          <a:p>
            <a:endParaRPr lang="en-GB" sz="1200" dirty="0">
              <a:solidFill>
                <a:prstClr val="black"/>
              </a:solidFill>
            </a:endParaRPr>
          </a:p>
          <a:p>
            <a:r>
              <a:rPr lang="en-GB" sz="1200" b="1" dirty="0">
                <a:solidFill>
                  <a:prstClr val="black"/>
                </a:solidFill>
              </a:rPr>
              <a:t>c) competence assessment:</a:t>
            </a:r>
            <a:endParaRPr lang="en-GB" sz="1200" dirty="0">
              <a:solidFill>
                <a:prstClr val="black"/>
              </a:solidFill>
            </a:endParaRPr>
          </a:p>
          <a:p>
            <a:r>
              <a:rPr lang="en-GB" sz="1200" dirty="0">
                <a:solidFill>
                  <a:prstClr val="black"/>
                </a:solidFill>
              </a:rPr>
              <a:t>1) details of the competence assessment</a:t>
            </a:r>
          </a:p>
          <a:p>
            <a:r>
              <a:rPr lang="en-GB" sz="1200" dirty="0">
                <a:solidFill>
                  <a:prstClr val="black"/>
                </a:solidFill>
              </a:rPr>
              <a:t>2) changes to associated tender documentation</a:t>
            </a:r>
          </a:p>
          <a:p>
            <a:r>
              <a:rPr lang="en-GB" sz="1200" dirty="0">
                <a:solidFill>
                  <a:prstClr val="black"/>
                </a:solidFill>
              </a:rPr>
              <a:t>3) BIM tender assessment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48193" y="2008806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Organizational Information Requirements (OIR)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1861" y="3370604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Asset            Information Requirements (AIR)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80305" y="4878633"/>
            <a:ext cx="1395847" cy="60016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Employer’s            Information Requirements (EIR)</a:t>
            </a:r>
            <a:endParaRPr lang="en-GB" sz="1100" dirty="0">
              <a:solidFill>
                <a:prstClr val="black"/>
              </a:solidFill>
            </a:endParaRPr>
          </a:p>
        </p:txBody>
      </p:sp>
      <p:cxnSp>
        <p:nvCxnSpPr>
          <p:cNvPr id="20" name="Straight Arrow Connector 19"/>
          <p:cNvCxnSpPr>
            <a:stCxn id="17" idx="2"/>
            <a:endCxn id="18" idx="0"/>
          </p:cNvCxnSpPr>
          <p:nvPr/>
        </p:nvCxnSpPr>
        <p:spPr>
          <a:xfrm>
            <a:off x="2446116" y="2608970"/>
            <a:ext cx="13669" cy="761634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8" idx="2"/>
            <a:endCxn id="19" idx="0"/>
          </p:cNvCxnSpPr>
          <p:nvPr/>
        </p:nvCxnSpPr>
        <p:spPr>
          <a:xfrm>
            <a:off x="2459785" y="3970771"/>
            <a:ext cx="18445" cy="9078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80305" y="2864700"/>
            <a:ext cx="139584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prstClr val="black"/>
                </a:solidFill>
              </a:rPr>
              <a:t>generates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7230" y="4213196"/>
            <a:ext cx="139584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prstClr val="black"/>
                </a:solidFill>
              </a:rPr>
              <a:t>informs</a:t>
            </a:r>
            <a:endParaRPr lang="en-GB" sz="1200" dirty="0">
              <a:solidFill>
                <a:prstClr val="black"/>
              </a:solidFill>
            </a:endParaRPr>
          </a:p>
        </p:txBody>
      </p:sp>
      <p:cxnSp>
        <p:nvCxnSpPr>
          <p:cNvPr id="25" name="Straight Arrow Connector 24"/>
          <p:cNvCxnSpPr>
            <a:endCxn id="19" idx="3"/>
          </p:cNvCxnSpPr>
          <p:nvPr/>
        </p:nvCxnSpPr>
        <p:spPr>
          <a:xfrm flipH="1">
            <a:off x="3176153" y="5178715"/>
            <a:ext cx="172819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37877" y="980728"/>
            <a:ext cx="66469" cy="5154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52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0" b="100000" l="0" r="988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4846" y="980731"/>
            <a:ext cx="4485070" cy="1410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2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Strategic Brief – Stage 0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17395" y="980728"/>
            <a:ext cx="558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Employer’s Information Requirements </a:t>
            </a:r>
            <a:r>
              <a:rPr lang="en-GB" dirty="0" smtClean="0">
                <a:solidFill>
                  <a:srgbClr val="0070C0"/>
                </a:solidFill>
              </a:rPr>
              <a:t>(EIR) – Client Brief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99200" y="1384593"/>
            <a:ext cx="141701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Define Requirements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5400000">
            <a:off x="2325854" y="2996996"/>
            <a:ext cx="1820747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93643" y="4180597"/>
            <a:ext cx="141701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Establish EIR’s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60924" y="4026708"/>
            <a:ext cx="219347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solidFill>
                  <a:prstClr val="black"/>
                </a:solidFill>
              </a:rPr>
              <a:t>Supply Chain Capability Summary (SCCS)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60924" y="2979356"/>
            <a:ext cx="219347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solidFill>
                  <a:prstClr val="black"/>
                </a:solidFill>
              </a:rPr>
              <a:t>Supplier Resource Assessment Form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81599" y="1388834"/>
            <a:ext cx="981425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solidFill>
                  <a:prstClr val="black"/>
                </a:solidFill>
              </a:rPr>
              <a:t>Supplier IT Assessment </a:t>
            </a:r>
            <a:r>
              <a:rPr lang="en-GB" sz="1400" dirty="0" err="1" smtClean="0">
                <a:solidFill>
                  <a:prstClr val="black"/>
                </a:solidFill>
              </a:rPr>
              <a:t>CPIx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7662" y="1388837"/>
            <a:ext cx="1096737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solidFill>
                  <a:prstClr val="black"/>
                </a:solidFill>
              </a:rPr>
              <a:t>Supplier BIM Resource Assessments </a:t>
            </a:r>
            <a:r>
              <a:rPr lang="en-GB" sz="1400" dirty="0" err="1" smtClean="0">
                <a:solidFill>
                  <a:prstClr val="black"/>
                </a:solidFill>
              </a:rPr>
              <a:t>CPIx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4226612" y="2435964"/>
            <a:ext cx="69139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5400000">
            <a:off x="5590006" y="2565642"/>
            <a:ext cx="43204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4965473" y="3650433"/>
            <a:ext cx="345701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 rot="5400000">
            <a:off x="4922298" y="4725882"/>
            <a:ext cx="43204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8" name="Right Arrow 37"/>
          <p:cNvSpPr/>
          <p:nvPr/>
        </p:nvSpPr>
        <p:spPr>
          <a:xfrm rot="5400000">
            <a:off x="4100398" y="5822905"/>
            <a:ext cx="43204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93642" y="6191364"/>
            <a:ext cx="3860756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600" dirty="0" smtClean="0">
                <a:solidFill>
                  <a:prstClr val="black"/>
                </a:solidFill>
              </a:rPr>
              <a:t>Out to Tender / Issue prior to Project Start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99200" y="5223251"/>
            <a:ext cx="385519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Employer’s Information Requirements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2986127" y="4770081"/>
            <a:ext cx="43204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9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Strategic Brief – Stage 0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17395" y="980728"/>
            <a:ext cx="592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Employer’s Information Requirements </a:t>
            </a:r>
            <a:r>
              <a:rPr lang="en-GB" dirty="0" smtClean="0">
                <a:solidFill>
                  <a:srgbClr val="0070C0"/>
                </a:solidFill>
              </a:rPr>
              <a:t>(EIR) – Tender Return</a:t>
            </a:r>
            <a:endParaRPr lang="en-GB" dirty="0">
              <a:solidFill>
                <a:srgbClr val="0070C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833559" y="2068109"/>
            <a:ext cx="2272800" cy="3161094"/>
            <a:chOff x="2202768" y="1251856"/>
            <a:chExt cx="2462200" cy="3161094"/>
          </a:xfrm>
        </p:grpSpPr>
        <p:sp>
          <p:nvSpPr>
            <p:cNvPr id="24" name="TextBox 23"/>
            <p:cNvSpPr txBox="1"/>
            <p:nvPr/>
          </p:nvSpPr>
          <p:spPr>
            <a:xfrm>
              <a:off x="2288704" y="3889730"/>
              <a:ext cx="2376264" cy="52322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dirty="0" smtClean="0">
                  <a:solidFill>
                    <a:prstClr val="black"/>
                  </a:solidFill>
                </a:rPr>
                <a:t>Supply Chain Capability Summary (SCCS)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88704" y="2842378"/>
              <a:ext cx="2376264" cy="52322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dirty="0" smtClean="0">
                  <a:solidFill>
                    <a:prstClr val="black"/>
                  </a:solidFill>
                </a:rPr>
                <a:t>Supplier Resource Assessment Form 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02768" y="1251856"/>
              <a:ext cx="1063210" cy="73866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dirty="0" smtClean="0">
                  <a:solidFill>
                    <a:prstClr val="black"/>
                  </a:solidFill>
                </a:rPr>
                <a:t>Supplier IT Assessment </a:t>
              </a:r>
              <a:r>
                <a:rPr lang="en-GB" sz="1400" dirty="0" err="1" smtClean="0">
                  <a:solidFill>
                    <a:prstClr val="black"/>
                  </a:solidFill>
                </a:rPr>
                <a:t>CPIx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76836" y="1251856"/>
              <a:ext cx="1188132" cy="116955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dirty="0" smtClean="0">
                  <a:solidFill>
                    <a:prstClr val="black"/>
                  </a:solidFill>
                </a:rPr>
                <a:t>Supplier BIM Resource Assessments </a:t>
              </a:r>
              <a:r>
                <a:rPr lang="en-GB" sz="1400" dirty="0" err="1" smtClean="0">
                  <a:solidFill>
                    <a:prstClr val="black"/>
                  </a:solidFill>
                </a:rPr>
                <a:t>CPIx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43" name="Right Arrow 42"/>
            <p:cNvSpPr/>
            <p:nvPr/>
          </p:nvSpPr>
          <p:spPr>
            <a:xfrm rot="5400000">
              <a:off x="2388673" y="2289041"/>
              <a:ext cx="691399" cy="258566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4" name="Right Arrow 43"/>
            <p:cNvSpPr/>
            <p:nvPr/>
          </p:nvSpPr>
          <p:spPr>
            <a:xfrm rot="5400000">
              <a:off x="3854877" y="2418719"/>
              <a:ext cx="432049" cy="258566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5" name="Right Arrow 44"/>
            <p:cNvSpPr/>
            <p:nvPr/>
          </p:nvSpPr>
          <p:spPr>
            <a:xfrm rot="5400000">
              <a:off x="3174702" y="3503510"/>
              <a:ext cx="345701" cy="258566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46" name="Right Arrow 45"/>
          <p:cNvSpPr/>
          <p:nvPr/>
        </p:nvSpPr>
        <p:spPr>
          <a:xfrm rot="13510320">
            <a:off x="4894912" y="4420907"/>
            <a:ext cx="1130803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5400000">
            <a:off x="3379507" y="4586191"/>
            <a:ext cx="1047349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72803" y="5445224"/>
            <a:ext cx="3860756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600" dirty="0" smtClean="0">
                <a:solidFill>
                  <a:prstClr val="black"/>
                </a:solidFill>
              </a:rPr>
              <a:t>Tender Return / Issue prior to Project Start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0926" y="1360346"/>
            <a:ext cx="763607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Employer’s Information Requirements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29636" y="3102066"/>
            <a:ext cx="225264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>
                <a:solidFill>
                  <a:prstClr val="black"/>
                </a:solidFill>
              </a:rPr>
              <a:t>Outline BEP / PIP / CDE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70285" y="4621897"/>
            <a:ext cx="186113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solidFill>
                  <a:prstClr val="black"/>
                </a:solidFill>
              </a:rPr>
              <a:t>Outline Responsibility Matrix (RM)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71416" y="3194396"/>
            <a:ext cx="1861130" cy="7386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>
                <a:solidFill>
                  <a:prstClr val="black"/>
                </a:solidFill>
              </a:rPr>
              <a:t>Outline Master Information Delivery Plan (MIDP)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0285" y="2171590"/>
            <a:ext cx="186113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dirty="0" smtClean="0">
                <a:solidFill>
                  <a:prstClr val="black"/>
                </a:solidFill>
              </a:rPr>
              <a:t>Construction Programme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54" name="Right Arrow 53"/>
          <p:cNvSpPr/>
          <p:nvPr/>
        </p:nvSpPr>
        <p:spPr>
          <a:xfrm rot="5400000">
            <a:off x="1108663" y="2809875"/>
            <a:ext cx="345701" cy="238676"/>
          </a:xfrm>
          <a:prstGeom prst="rightArrow">
            <a:avLst>
              <a:gd name="adj1" fmla="val 50001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5" name="Right Arrow 54"/>
          <p:cNvSpPr/>
          <p:nvPr/>
        </p:nvSpPr>
        <p:spPr>
          <a:xfrm rot="16200000">
            <a:off x="1024160" y="4174838"/>
            <a:ext cx="492138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2450755" y="3392673"/>
            <a:ext cx="319109" cy="25856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7" name="Right Arrow 56"/>
          <p:cNvSpPr/>
          <p:nvPr/>
        </p:nvSpPr>
        <p:spPr>
          <a:xfrm rot="5400000">
            <a:off x="1109794" y="1809413"/>
            <a:ext cx="345701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8" name="Right Arrow 57"/>
          <p:cNvSpPr/>
          <p:nvPr/>
        </p:nvSpPr>
        <p:spPr>
          <a:xfrm rot="5400000">
            <a:off x="3410007" y="2276366"/>
            <a:ext cx="986350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59" name="Right Arrow 58"/>
          <p:cNvSpPr/>
          <p:nvPr/>
        </p:nvSpPr>
        <p:spPr>
          <a:xfrm rot="5400000">
            <a:off x="6717435" y="1796232"/>
            <a:ext cx="345701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72804" y="6239052"/>
            <a:ext cx="386075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Tender Evaluation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1" name="Right Arrow 60"/>
          <p:cNvSpPr/>
          <p:nvPr/>
        </p:nvSpPr>
        <p:spPr>
          <a:xfrm rot="5400000">
            <a:off x="3730333" y="5889449"/>
            <a:ext cx="345701" cy="23867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2" b="100000" l="7285" r="100000">
                        <a14:foregroundMark x1="32450" y1="24362" x2="32450" y2="243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 bwMode="auto">
          <a:xfrm>
            <a:off x="553917" y="980731"/>
            <a:ext cx="1573823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64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989" y="1793904"/>
            <a:ext cx="7750792" cy="4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Strategic Brief – Stage 0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17395" y="980728"/>
            <a:ext cx="592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BIM Execution Plan (BEP) – </a:t>
            </a:r>
            <a:r>
              <a:rPr lang="en-GB" i="1" dirty="0" smtClean="0">
                <a:solidFill>
                  <a:srgbClr val="0070C0"/>
                </a:solidFill>
              </a:rPr>
              <a:t>(by Consultants / Contractor)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9148" y="1628800"/>
            <a:ext cx="219347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9683" y="5805267"/>
            <a:ext cx="385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The BEP is a Live Document that should be up-dated to project handover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40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8" y="1514403"/>
            <a:ext cx="1063503" cy="113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2690" y="2721073"/>
            <a:ext cx="780971" cy="116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2498" y="3305844"/>
            <a:ext cx="760288" cy="115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 descr="http://www.ribabookshops.com/static/00000009/00000009768/182/0/plain/uniclass-unified-classification-for-the-construction-industry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0515" y="3880241"/>
            <a:ext cx="702128" cy="10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321" y="4551900"/>
            <a:ext cx="751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7710670" y="5228058"/>
            <a:ext cx="2257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Standards</a:t>
            </a:r>
          </a:p>
        </p:txBody>
      </p:sp>
    </p:spTree>
    <p:extLst>
      <p:ext uri="{BB962C8B-B14F-4D97-AF65-F5344CB8AC3E}">
        <p14:creationId xmlns:p14="http://schemas.microsoft.com/office/powerpoint/2010/main" val="423279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4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553915" y="2590803"/>
            <a:ext cx="4765431" cy="325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6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303723" y="1893134"/>
            <a:ext cx="8430390" cy="4010056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927" y="371158"/>
            <a:ext cx="618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Design &amp; Construction – stage 1 to 6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1483" y="2507428"/>
            <a:ext cx="2139058" cy="172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1638" y="3280659"/>
            <a:ext cx="1400605" cy="844863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390" y="2477340"/>
            <a:ext cx="1008551" cy="62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0900" y="4431651"/>
            <a:ext cx="1012423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832" y="3414986"/>
            <a:ext cx="1012422" cy="58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>
            <a:stCxn id="15" idx="2"/>
          </p:cNvCxnSpPr>
          <p:nvPr/>
        </p:nvCxnSpPr>
        <p:spPr>
          <a:xfrm>
            <a:off x="1967664" y="3099602"/>
            <a:ext cx="545586" cy="267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3"/>
            <a:endCxn id="14" idx="1"/>
          </p:cNvCxnSpPr>
          <p:nvPr/>
        </p:nvCxnSpPr>
        <p:spPr>
          <a:xfrm flipV="1">
            <a:off x="1530255" y="3703089"/>
            <a:ext cx="241383" cy="6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0"/>
          </p:cNvCxnSpPr>
          <p:nvPr/>
        </p:nvCxnSpPr>
        <p:spPr>
          <a:xfrm flipV="1">
            <a:off x="2087110" y="4125524"/>
            <a:ext cx="224946" cy="306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396" y="980729"/>
            <a:ext cx="306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Project Information Model (PIM)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2800" y="4125521"/>
            <a:ext cx="2257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Models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07931" y="1908595"/>
            <a:ext cx="2257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Common Date Environment (CDE)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38" y="2533547"/>
            <a:ext cx="780971" cy="116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9849" y="3118318"/>
            <a:ext cx="760288" cy="115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http://www.ribabookshops.com/static/00000009/00000009768/182/0/plain/uniclass-unified-classification-for-the-construction-industry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7863" y="3692715"/>
            <a:ext cx="702128" cy="10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5671" y="4364374"/>
            <a:ext cx="751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6213256" y="5021119"/>
            <a:ext cx="22576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</a:pPr>
            <a:r>
              <a:rPr lang="en-GB" dirty="0" smtClean="0">
                <a:solidFill>
                  <a:prstClr val="black"/>
                </a:solidFill>
              </a:rPr>
              <a:t>Standards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35563" y="1162721"/>
            <a:ext cx="42829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70C0"/>
                </a:solidFill>
              </a:rPr>
              <a:t>BIM Execution Plan (BEP)</a:t>
            </a:r>
            <a:endParaRPr lang="en-GB" sz="3200" dirty="0">
              <a:solidFill>
                <a:srgbClr val="0070C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076066" y="4385431"/>
            <a:ext cx="2613865" cy="1405777"/>
            <a:chOff x="431800" y="5608536"/>
            <a:chExt cx="4269962" cy="2119802"/>
          </a:xfrm>
        </p:grpSpPr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2061874" y="5724423"/>
              <a:ext cx="827087" cy="2003915"/>
              <a:chOff x="3253382" y="4271007"/>
              <a:chExt cx="826707" cy="2004146"/>
            </a:xfrm>
          </p:grpSpPr>
          <p:sp>
            <p:nvSpPr>
              <p:cNvPr id="37" name="TextBox 54"/>
              <p:cNvSpPr txBox="1">
                <a:spLocks noChangeArrowheads="1"/>
              </p:cNvSpPr>
              <p:nvPr/>
            </p:nvSpPr>
            <p:spPr bwMode="auto">
              <a:xfrm>
                <a:off x="3393765" y="5300423"/>
                <a:ext cx="686324" cy="974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5D</a:t>
                </a:r>
              </a:p>
            </p:txBody>
          </p:sp>
          <p:pic>
            <p:nvPicPr>
              <p:cNvPr id="38" name="Picture 8" descr="C:\Users\jap\AppData\Local\Microsoft\Windows\Temporary Internet Files\Content.IE5\ZQLL9EUG\MC910216330[1].png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382" y="4271007"/>
                <a:ext cx="695269" cy="834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431800" y="5819673"/>
              <a:ext cx="1316038" cy="1491301"/>
              <a:chOff x="1183658" y="4365104"/>
              <a:chExt cx="1316814" cy="1492805"/>
            </a:xfrm>
          </p:grpSpPr>
          <p:sp>
            <p:nvSpPr>
              <p:cNvPr id="40" name="TextBox 51"/>
              <p:cNvSpPr txBox="1">
                <a:spLocks noChangeArrowheads="1"/>
              </p:cNvSpPr>
              <p:nvPr/>
            </p:nvSpPr>
            <p:spPr bwMode="auto">
              <a:xfrm>
                <a:off x="1569963" y="5300424"/>
                <a:ext cx="837229" cy="557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4D</a:t>
                </a:r>
              </a:p>
            </p:txBody>
          </p:sp>
          <p:pic>
            <p:nvPicPr>
              <p:cNvPr id="41" name="Picture 14"/>
              <p:cNvPicPr>
                <a:picLocks noChangeAspect="1" noChangeArrowheads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658" y="4365104"/>
                <a:ext cx="1316814" cy="792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2920587" y="5608536"/>
              <a:ext cx="685800" cy="2107137"/>
              <a:chOff x="5207847" y="4153969"/>
              <a:chExt cx="686326" cy="2107585"/>
            </a:xfrm>
          </p:grpSpPr>
          <p:sp>
            <p:nvSpPr>
              <p:cNvPr id="43" name="TextBox 59"/>
              <p:cNvSpPr txBox="1">
                <a:spLocks noChangeArrowheads="1"/>
              </p:cNvSpPr>
              <p:nvPr/>
            </p:nvSpPr>
            <p:spPr bwMode="auto">
              <a:xfrm>
                <a:off x="5207847" y="5286730"/>
                <a:ext cx="686326" cy="974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6D</a:t>
                </a:r>
              </a:p>
            </p:txBody>
          </p:sp>
          <p:pic>
            <p:nvPicPr>
              <p:cNvPr id="44" name="Picture 29" descr="C:\Users\jap\AppData\Local\Microsoft\Windows\Temporary Internet Files\Content.IE5\BLLTTLLS\MC900437822[1].png"/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5562" y="4153969"/>
                <a:ext cx="370896" cy="10681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3606387" y="5640288"/>
              <a:ext cx="1095375" cy="1700403"/>
              <a:chOff x="7015830" y="4186588"/>
              <a:chExt cx="1094371" cy="1700053"/>
            </a:xfrm>
          </p:grpSpPr>
          <p:sp>
            <p:nvSpPr>
              <p:cNvPr id="46" name="TextBox 58"/>
              <p:cNvSpPr txBox="1">
                <a:spLocks noChangeArrowheads="1"/>
              </p:cNvSpPr>
              <p:nvPr/>
            </p:nvSpPr>
            <p:spPr bwMode="auto">
              <a:xfrm>
                <a:off x="7246106" y="5329832"/>
                <a:ext cx="864095" cy="5568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>
                    <a:solidFill>
                      <a:prstClr val="black"/>
                    </a:solidFill>
                  </a:rPr>
                  <a:t>7D</a:t>
                </a:r>
              </a:p>
            </p:txBody>
          </p:sp>
          <p:pic>
            <p:nvPicPr>
              <p:cNvPr id="47" name="Picture 32" descr="C:\Users\jap\AppData\Local\Microsoft\Windows\Temporary Internet Files\Content.IE5\FLTA5VZD\MC900279102[1].wmf"/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5830" y="4186588"/>
                <a:ext cx="894718" cy="1015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49" name="Straight Connector 48"/>
          <p:cNvCxnSpPr>
            <a:stCxn id="32" idx="0"/>
          </p:cNvCxnSpPr>
          <p:nvPr/>
        </p:nvCxnSpPr>
        <p:spPr>
          <a:xfrm flipV="1">
            <a:off x="4518918" y="1637930"/>
            <a:ext cx="0" cy="2552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3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0309" y="5646124"/>
            <a:ext cx="7356082" cy="122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9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5055576" y="2590803"/>
            <a:ext cx="677008" cy="325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8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865" y="2683551"/>
            <a:ext cx="2219844" cy="20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Handover &amp; In Use – stages 6 &amp; 7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70299" y="5552854"/>
            <a:ext cx="245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Asset Information Model (AIM)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29650" y="4023470"/>
            <a:ext cx="1952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prstClr val="black"/>
                </a:solidFill>
              </a:rPr>
              <a:t>COBie</a:t>
            </a:r>
            <a:r>
              <a:rPr lang="en-GB" dirty="0">
                <a:solidFill>
                  <a:prstClr val="black"/>
                </a:solidFill>
              </a:rPr>
              <a:t>-UK 2012 </a:t>
            </a:r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929649" y="2210511"/>
            <a:ext cx="3189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Federation </a:t>
            </a:r>
            <a:r>
              <a:rPr lang="en-GB" dirty="0">
                <a:solidFill>
                  <a:prstClr val="black"/>
                </a:solidFill>
              </a:rPr>
              <a:t>Model in both Native and IFC </a:t>
            </a:r>
            <a:r>
              <a:rPr lang="en-GB" dirty="0" smtClean="0">
                <a:solidFill>
                  <a:prstClr val="black"/>
                </a:solidFill>
              </a:rPr>
              <a:t>formats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961567" y="2954858"/>
            <a:ext cx="2257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Unified </a:t>
            </a:r>
            <a:r>
              <a:rPr lang="en-GB" dirty="0" err="1">
                <a:solidFill>
                  <a:prstClr val="black"/>
                </a:solidFill>
              </a:rPr>
              <a:t>Uniclass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utilised </a:t>
            </a:r>
            <a:r>
              <a:rPr lang="en-GB" dirty="0">
                <a:solidFill>
                  <a:prstClr val="black"/>
                </a:solidFill>
              </a:rPr>
              <a:t>for asset </a:t>
            </a:r>
            <a:r>
              <a:rPr lang="en-GB" dirty="0" smtClean="0">
                <a:solidFill>
                  <a:prstClr val="black"/>
                </a:solidFill>
              </a:rPr>
              <a:t>classification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929650" y="4522360"/>
            <a:ext cx="3348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prstClr val="black"/>
                </a:solidFill>
              </a:rPr>
              <a:t>2D </a:t>
            </a:r>
            <a:r>
              <a:rPr lang="en-GB" dirty="0">
                <a:solidFill>
                  <a:prstClr val="black"/>
                </a:solidFill>
              </a:rPr>
              <a:t>PDF Drawings at Level of Model Definition (LOD) 6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580898" y="1971308"/>
            <a:ext cx="0" cy="6275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544012" y="4681245"/>
            <a:ext cx="0" cy="6275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17398" y="1189162"/>
            <a:ext cx="2525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Project Information Model (PIM)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37" name="Picture 2" descr="http://www.cnplus.co.uk/Pictures/web/b/w/e/Government-Soft-Landings-BIM-log_1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1647" y="1835493"/>
            <a:ext cx="1637035" cy="175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6607387" y="3534437"/>
            <a:ext cx="2326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Government Soft Landings (GSL)</a:t>
            </a:r>
          </a:p>
          <a:p>
            <a:r>
              <a:rPr lang="en-GB" i="1" dirty="0" smtClean="0">
                <a:solidFill>
                  <a:prstClr val="black"/>
                </a:solidFill>
              </a:rPr>
              <a:t>Making assets work harder from day 1</a:t>
            </a:r>
          </a:p>
          <a:p>
            <a:endParaRPr lang="en-GB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Information Cycle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ight Arrow 6"/>
          <p:cNvSpPr/>
          <p:nvPr/>
        </p:nvSpPr>
        <p:spPr>
          <a:xfrm>
            <a:off x="4970815" y="6021288"/>
            <a:ext cx="2392881" cy="434049"/>
          </a:xfrm>
          <a:prstGeom prst="rightArrow">
            <a:avLst>
              <a:gd name="adj1" fmla="val 99624"/>
              <a:gd name="adj2" fmla="val 4844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Asset Information Model (AIM)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4" b="100000" l="2865" r="99318">
                        <a14:foregroundMark x1="8049" y1="24362" x2="8049" y2="243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7" y="980731"/>
            <a:ext cx="7638990" cy="48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913243" y="6021290"/>
            <a:ext cx="3256977" cy="434049"/>
          </a:xfrm>
          <a:prstGeom prst="rightArrow">
            <a:avLst>
              <a:gd name="adj1" fmla="val 99624"/>
              <a:gd name="adj2" fmla="val 48449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Project Information Model (PIM)</a:t>
            </a:r>
            <a:endParaRPr lang="en-GB" sz="1200" dirty="0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0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600" b="-1"/>
          <a:stretch/>
        </p:blipFill>
        <p:spPr bwMode="auto">
          <a:xfrm>
            <a:off x="5416062" y="2590803"/>
            <a:ext cx="2743200" cy="325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97819" y="2590803"/>
            <a:ext cx="1061442" cy="3255919"/>
          </a:xfrm>
          <a:prstGeom prst="rect">
            <a:avLst/>
          </a:prstGeom>
          <a:noFill/>
          <a:ln w="57150">
            <a:prstDash val="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prstClr val="black"/>
                </a:solidFill>
                <a:prstDash val="lgDash"/>
              </a:ln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8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Next Steps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50927" y="1268763"/>
            <a:ext cx="781944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Keep it simple but ensure the EIR’s are well defined.</a:t>
            </a:r>
          </a:p>
          <a:p>
            <a:pPr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Use industry standard templates (CIC)</a:t>
            </a:r>
          </a:p>
          <a:p>
            <a:pPr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Useful information can be found at - </a:t>
            </a:r>
            <a:r>
              <a:rPr lang="en-GB" dirty="0" smtClean="0">
                <a:solidFill>
                  <a:prstClr val="black"/>
                </a:solidFill>
                <a:hlinkClick r:id="rId3"/>
              </a:rPr>
              <a:t>http://www.bimtaskgroup.org/</a:t>
            </a: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Contacts:</a:t>
            </a:r>
          </a:p>
          <a:p>
            <a:pPr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</a:rPr>
              <a:t>John Sharp			Owen Cockle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Director				BIM Consultant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Pick </a:t>
            </a:r>
            <a:r>
              <a:rPr lang="en-GB" dirty="0" err="1" smtClean="0">
                <a:solidFill>
                  <a:prstClr val="black"/>
                </a:solidFill>
              </a:rPr>
              <a:t>Everard</a:t>
            </a:r>
            <a:r>
              <a:rPr lang="en-GB" dirty="0" smtClean="0">
                <a:solidFill>
                  <a:prstClr val="black"/>
                </a:solidFill>
              </a:rPr>
              <a:t>			Pick </a:t>
            </a:r>
            <a:r>
              <a:rPr lang="en-GB" dirty="0" err="1" smtClean="0">
                <a:solidFill>
                  <a:prstClr val="black"/>
                </a:solidFill>
              </a:rPr>
              <a:t>Everard</a:t>
            </a: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</a:rPr>
              <a:t>0845 234 0884			0845 234 0884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  <a:hlinkClick r:id="rId4"/>
              </a:rPr>
              <a:t>johnsharp@pickeverard.co.uk</a:t>
            </a:r>
            <a:r>
              <a:rPr lang="en-GB" dirty="0" smtClean="0">
                <a:solidFill>
                  <a:prstClr val="black"/>
                </a:solidFill>
              </a:rPr>
              <a:t>	</a:t>
            </a:r>
            <a:r>
              <a:rPr lang="en-GB" dirty="0" smtClean="0">
                <a:solidFill>
                  <a:prstClr val="black"/>
                </a:solidFill>
                <a:hlinkClick r:id="rId5"/>
              </a:rPr>
              <a:t>owencockle@pickeverard.co.uk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2117" y="-99392"/>
            <a:ext cx="9246942" cy="697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2420891"/>
            <a:ext cx="6513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prstClr val="white"/>
                </a:solidFill>
              </a:rPr>
              <a:t>BIM</a:t>
            </a:r>
            <a:r>
              <a:rPr lang="en-GB" sz="2400" dirty="0" smtClean="0">
                <a:solidFill>
                  <a:prstClr val="white"/>
                </a:solidFill>
              </a:rPr>
              <a:t> – Building Information Modelling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1268763"/>
            <a:ext cx="478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white"/>
                </a:solidFill>
              </a:rPr>
              <a:t>ACES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4098" y="5157195"/>
            <a:ext cx="478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white"/>
                </a:solidFill>
              </a:rPr>
              <a:t>11</a:t>
            </a:r>
            <a:r>
              <a:rPr lang="en-GB" sz="2400" baseline="30000" dirty="0" smtClean="0">
                <a:solidFill>
                  <a:prstClr val="white"/>
                </a:solidFill>
              </a:rPr>
              <a:t>th</a:t>
            </a:r>
            <a:r>
              <a:rPr lang="en-GB" sz="2400" dirty="0" smtClean="0">
                <a:solidFill>
                  <a:prstClr val="white"/>
                </a:solidFill>
              </a:rPr>
              <a:t> September 2014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2086" y="4293099"/>
            <a:ext cx="7245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London Borough of Hounslow Schools – A BIM Case Study</a:t>
            </a:r>
            <a:endParaRPr lang="en-GB" sz="240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" descr="https://pbs.twimg.com/media/Bvngb3_CMAA0pCZ.jpg:lar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583" y="1124744"/>
            <a:ext cx="65929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1520" y="1124744"/>
            <a:ext cx="20480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prstClr val="black"/>
                </a:solidFill>
              </a:rPr>
              <a:t>Level 0 </a:t>
            </a:r>
            <a:r>
              <a:rPr lang="en-GB" sz="1600" dirty="0" smtClean="0">
                <a:solidFill>
                  <a:prstClr val="black"/>
                </a:solidFill>
              </a:rPr>
              <a:t>– Unmanaged 2D CAD with paper (or electronic paper) data exchange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1 </a:t>
            </a:r>
            <a:r>
              <a:rPr lang="en-GB" sz="1600" dirty="0" smtClean="0">
                <a:solidFill>
                  <a:prstClr val="black"/>
                </a:solidFill>
              </a:rPr>
              <a:t>- Managed CAD in 2D or 3D format with a CDE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2 </a:t>
            </a:r>
            <a:r>
              <a:rPr lang="en-GB" sz="1600" dirty="0" smtClean="0">
                <a:solidFill>
                  <a:prstClr val="black"/>
                </a:solidFill>
              </a:rPr>
              <a:t>- A managed 3D environment with separate BIM tools and attached Data following level 2 requirements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3 </a:t>
            </a:r>
            <a:r>
              <a:rPr lang="en-GB" sz="1600" dirty="0" smtClean="0">
                <a:solidFill>
                  <a:prstClr val="black"/>
                </a:solidFill>
              </a:rPr>
              <a:t>- A fully integrated and collaborative process enabled by 'web services' 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741" y="382595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Level Definition : A Quick Reminder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79119" y="1844824"/>
            <a:ext cx="2858164" cy="26642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632537" y="3176972"/>
            <a:ext cx="2326412" cy="15481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" descr="https://pbs.twimg.com/media/Bvngb3_CMAA0pCZ.jpg:lar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583" y="1124744"/>
            <a:ext cx="65929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1520" y="1124744"/>
            <a:ext cx="20480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prstClr val="black"/>
                </a:solidFill>
              </a:rPr>
              <a:t>Level 0 </a:t>
            </a:r>
            <a:r>
              <a:rPr lang="en-GB" sz="1600" dirty="0" smtClean="0">
                <a:solidFill>
                  <a:prstClr val="black"/>
                </a:solidFill>
              </a:rPr>
              <a:t>– Unmanaged 2D CAD with paper (or electronic paper) data exchange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1 </a:t>
            </a:r>
            <a:r>
              <a:rPr lang="en-GB" sz="1600" dirty="0" smtClean="0">
                <a:solidFill>
                  <a:prstClr val="black"/>
                </a:solidFill>
              </a:rPr>
              <a:t>- Managed CAD in 2D or 3D format with a CDE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2 </a:t>
            </a:r>
            <a:r>
              <a:rPr lang="en-GB" sz="1600" dirty="0" smtClean="0">
                <a:solidFill>
                  <a:prstClr val="black"/>
                </a:solidFill>
              </a:rPr>
              <a:t>- A managed 3D environment with separate BIM tools and attached Data following level 2 requirements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3 </a:t>
            </a:r>
            <a:r>
              <a:rPr lang="en-GB" sz="1600" dirty="0" smtClean="0">
                <a:solidFill>
                  <a:prstClr val="black"/>
                </a:solidFill>
              </a:rPr>
              <a:t>- A fully integrated and collaborative process enabled by 'web services' 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741" y="382595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Level Definition : </a:t>
            </a:r>
            <a:r>
              <a:rPr lang="en-GB" sz="2400" dirty="0">
                <a:solidFill>
                  <a:prstClr val="black"/>
                </a:solidFill>
              </a:rPr>
              <a:t>A Quick Reminder</a:t>
            </a:r>
          </a:p>
        </p:txBody>
      </p:sp>
      <p:sp>
        <p:nvSpPr>
          <p:cNvPr id="2" name="Rectangle 1"/>
          <p:cNvSpPr/>
          <p:nvPr/>
        </p:nvSpPr>
        <p:spPr>
          <a:xfrm>
            <a:off x="6768702" y="3344466"/>
            <a:ext cx="1933656" cy="1236662"/>
          </a:xfrm>
          <a:prstGeom prst="rect">
            <a:avLst/>
          </a:prstGeom>
          <a:noFill/>
          <a:ln>
            <a:solidFill>
              <a:srgbClr val="FF0000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6665" y="1134666"/>
            <a:ext cx="2048023" cy="10081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99007" y="2048322"/>
            <a:ext cx="2048023" cy="123666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59417" y="4725593"/>
            <a:ext cx="2048023" cy="136770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8583" y="1124744"/>
            <a:ext cx="6592937" cy="501094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59509" y="3340400"/>
            <a:ext cx="4417043" cy="13542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2016</a:t>
            </a:r>
          </a:p>
          <a:p>
            <a:pPr algn="ctr"/>
            <a:r>
              <a:rPr lang="en-US" sz="28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All Centrally funded Projects</a:t>
            </a:r>
            <a:endParaRPr lang="en-US" sz="28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2338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" descr="https://pbs.twimg.com/media/Bvngb3_CMAA0pCZ.jpg:lar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583" y="1124744"/>
            <a:ext cx="65929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1520" y="1124744"/>
            <a:ext cx="204802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prstClr val="black"/>
                </a:solidFill>
              </a:rPr>
              <a:t>Level 0 </a:t>
            </a:r>
            <a:r>
              <a:rPr lang="en-GB" sz="1600" dirty="0" smtClean="0">
                <a:solidFill>
                  <a:prstClr val="black"/>
                </a:solidFill>
              </a:rPr>
              <a:t>– Unmanaged 2D CAD with paper (or electronic paper) data exchange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1 </a:t>
            </a:r>
            <a:r>
              <a:rPr lang="en-GB" sz="1600" dirty="0" smtClean="0">
                <a:solidFill>
                  <a:prstClr val="black"/>
                </a:solidFill>
              </a:rPr>
              <a:t>- Managed CAD in 2D or 3D format with a CDE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2 </a:t>
            </a:r>
            <a:r>
              <a:rPr lang="en-GB" sz="1600" dirty="0" smtClean="0">
                <a:solidFill>
                  <a:prstClr val="black"/>
                </a:solidFill>
              </a:rPr>
              <a:t>- A managed 3D environment with separate BIM tools and attached Data following level 2 requirements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>
                <a:solidFill>
                  <a:prstClr val="black"/>
                </a:solidFill>
              </a:rPr>
              <a:t>Level 3 </a:t>
            </a:r>
            <a:r>
              <a:rPr lang="en-GB" sz="1600" dirty="0" smtClean="0">
                <a:solidFill>
                  <a:prstClr val="black"/>
                </a:solidFill>
              </a:rPr>
              <a:t>- A fully integrated and collaborative process enabled by 'web services' 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741" y="382595"/>
            <a:ext cx="5516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Level Definition : </a:t>
            </a:r>
            <a:r>
              <a:rPr lang="en-GB" sz="2400" dirty="0">
                <a:solidFill>
                  <a:prstClr val="black"/>
                </a:solidFill>
              </a:rPr>
              <a:t>A Quick Reminder</a:t>
            </a: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8702" y="3344466"/>
            <a:ext cx="1933656" cy="1236662"/>
          </a:xfrm>
          <a:prstGeom prst="rect">
            <a:avLst/>
          </a:prstGeom>
          <a:noFill/>
          <a:ln>
            <a:solidFill>
              <a:srgbClr val="FF0000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6665" y="1134666"/>
            <a:ext cx="2048023" cy="10081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99007" y="2048322"/>
            <a:ext cx="2048023" cy="123666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59417" y="4725593"/>
            <a:ext cx="2048023" cy="136770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1647" y="3257689"/>
            <a:ext cx="5029518" cy="1631216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4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Pick Everard</a:t>
            </a:r>
          </a:p>
          <a:p>
            <a:pPr algn="r"/>
            <a:r>
              <a:rPr lang="en-US" sz="4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Level 2 Capable*</a:t>
            </a:r>
          </a:p>
          <a:p>
            <a:pPr algn="r"/>
            <a:r>
              <a:rPr lang="en-US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(*using existing standards due to be updated)</a:t>
            </a:r>
          </a:p>
        </p:txBody>
      </p:sp>
    </p:spTree>
    <p:extLst>
      <p:ext uri="{BB962C8B-B14F-4D97-AF65-F5344CB8AC3E}">
        <p14:creationId xmlns:p14="http://schemas.microsoft.com/office/powerpoint/2010/main" val="30512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A BIM Case Study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52" y="1009452"/>
            <a:ext cx="2991102" cy="198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891" y="1009453"/>
            <a:ext cx="3057570" cy="198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50928" y="3429003"/>
            <a:ext cx="66685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FELTHAM HILL JUNIOR</a:t>
            </a:r>
          </a:p>
          <a:p>
            <a:pPr algn="ctr"/>
            <a:r>
              <a:rPr lang="en-GB" sz="4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SCHOOL, HOUNSLOW</a:t>
            </a:r>
            <a:endParaRPr lang="en-GB" sz="400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A BIM Case Study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52" y="1009452"/>
            <a:ext cx="2991102" cy="198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65282" y="3318043"/>
            <a:ext cx="583491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Client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:		</a:t>
            </a:r>
            <a:r>
              <a:rPr lang="en-GB" sz="1600" b="1" dirty="0" smtClean="0">
                <a:solidFill>
                  <a:prstClr val="black"/>
                </a:solidFill>
              </a:rPr>
              <a:t>London </a:t>
            </a:r>
            <a:r>
              <a:rPr lang="en-GB" sz="1600" b="1" dirty="0">
                <a:solidFill>
                  <a:prstClr val="black"/>
                </a:solidFill>
              </a:rPr>
              <a:t>Borough of </a:t>
            </a:r>
            <a:r>
              <a:rPr lang="en-GB" sz="1600" b="1" dirty="0" smtClean="0">
                <a:solidFill>
                  <a:prstClr val="black"/>
                </a:solidFill>
              </a:rPr>
              <a:t>Hounslow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Project: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	</a:t>
            </a:r>
            <a:r>
              <a:rPr lang="en-GB" sz="1600" b="1" dirty="0" smtClean="0">
                <a:solidFill>
                  <a:prstClr val="black"/>
                </a:solidFill>
              </a:rPr>
              <a:t>Feltham </a:t>
            </a:r>
            <a:r>
              <a:rPr lang="en-GB" sz="1600" b="1" dirty="0">
                <a:solidFill>
                  <a:prstClr val="black"/>
                </a:solidFill>
              </a:rPr>
              <a:t>Hill Junior </a:t>
            </a:r>
            <a:r>
              <a:rPr lang="en-GB" sz="1600" b="1" dirty="0" smtClean="0">
                <a:solidFill>
                  <a:prstClr val="black"/>
                </a:solidFill>
              </a:rPr>
              <a:t>School extension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Description: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</a:t>
            </a:r>
            <a:r>
              <a:rPr lang="en-GB" sz="1600" b="1" dirty="0" smtClean="0">
                <a:solidFill>
                  <a:prstClr val="black"/>
                </a:solidFill>
              </a:rPr>
              <a:t>New </a:t>
            </a:r>
            <a:r>
              <a:rPr lang="en-GB" sz="1600" b="1" dirty="0">
                <a:solidFill>
                  <a:prstClr val="black"/>
                </a:solidFill>
              </a:rPr>
              <a:t>two-storey, </a:t>
            </a:r>
            <a:r>
              <a:rPr lang="en-GB" sz="1600" b="1" dirty="0" smtClean="0">
                <a:solidFill>
                  <a:prstClr val="black"/>
                </a:solidFill>
              </a:rPr>
              <a:t>eight-classroom teaching block</a:t>
            </a:r>
          </a:p>
          <a:p>
            <a:endParaRPr lang="en-GB" sz="1600" b="1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Services: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	</a:t>
            </a:r>
            <a:r>
              <a:rPr lang="en-GB" sz="1600" b="1" dirty="0" smtClean="0">
                <a:solidFill>
                  <a:prstClr val="black"/>
                </a:solidFill>
              </a:rPr>
              <a:t>Project </a:t>
            </a:r>
            <a:r>
              <a:rPr lang="en-GB" sz="1600" b="1" dirty="0">
                <a:solidFill>
                  <a:prstClr val="black"/>
                </a:solidFill>
              </a:rPr>
              <a:t>Management, </a:t>
            </a:r>
            <a:r>
              <a:rPr lang="en-GB" sz="1600" b="1" dirty="0" smtClean="0">
                <a:solidFill>
                  <a:prstClr val="black"/>
                </a:solidFill>
              </a:rPr>
              <a:t>Cost Management </a:t>
            </a:r>
            <a:r>
              <a:rPr lang="en-GB" sz="1600" b="1" dirty="0">
                <a:solidFill>
                  <a:prstClr val="black"/>
                </a:solidFill>
              </a:rPr>
              <a:t>and Full </a:t>
            </a:r>
            <a:r>
              <a:rPr lang="en-GB" sz="1600" b="1" dirty="0" smtClean="0">
                <a:solidFill>
                  <a:prstClr val="black"/>
                </a:solidFill>
              </a:rPr>
              <a:t>		Design Team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Location: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	</a:t>
            </a:r>
            <a:r>
              <a:rPr lang="en-GB" sz="1600" b="1" dirty="0" smtClean="0">
                <a:solidFill>
                  <a:prstClr val="black"/>
                </a:solidFill>
              </a:rPr>
              <a:t>Hounslow</a:t>
            </a:r>
            <a:r>
              <a:rPr lang="en-GB" sz="1600" b="1" dirty="0">
                <a:solidFill>
                  <a:prstClr val="black"/>
                </a:solidFill>
              </a:rPr>
              <a:t>, London</a:t>
            </a: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Project Value: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</a:t>
            </a:r>
            <a:r>
              <a:rPr lang="en-GB" sz="1600" b="1" dirty="0" smtClean="0">
                <a:solidFill>
                  <a:prstClr val="black"/>
                </a:solidFill>
              </a:rPr>
              <a:t>£3.2m</a:t>
            </a:r>
            <a:endParaRPr lang="en-GB" sz="1600" b="1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Delivery Date: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	</a:t>
            </a:r>
            <a:r>
              <a:rPr lang="en-GB" sz="1600" b="1" dirty="0" smtClean="0">
                <a:solidFill>
                  <a:prstClr val="black"/>
                </a:solidFill>
              </a:rPr>
              <a:t>Ongoing</a:t>
            </a:r>
            <a:endParaRPr lang="en-GB" sz="1600" b="1" dirty="0">
              <a:solidFill>
                <a:prstClr val="black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891" y="1009453"/>
            <a:ext cx="3057570" cy="198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025803" y="4661920"/>
            <a:ext cx="4369324" cy="9273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2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450927" y="1052738"/>
            <a:ext cx="392166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prstClr val="black"/>
                </a:solidFill>
              </a:rPr>
              <a:t>Description and </a:t>
            </a:r>
            <a:r>
              <a:rPr lang="en-GB" sz="1600" b="1" dirty="0" smtClean="0">
                <a:solidFill>
                  <a:prstClr val="black"/>
                </a:solidFill>
              </a:rPr>
              <a:t>challenges</a:t>
            </a:r>
          </a:p>
          <a:p>
            <a:endParaRPr lang="en-GB" sz="1600" b="1" dirty="0" smtClean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Our brief is to deliver this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new build extension </a:t>
            </a:r>
            <a:r>
              <a:rPr lang="en-GB" sz="1600" dirty="0" smtClean="0">
                <a:solidFill>
                  <a:prstClr val="black"/>
                </a:solidFill>
              </a:rPr>
              <a:t>as part of a wider programme comprising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£150m </a:t>
            </a:r>
            <a:r>
              <a:rPr lang="en-GB" sz="1600" dirty="0" smtClean="0">
                <a:solidFill>
                  <a:prstClr val="black"/>
                </a:solidFill>
              </a:rPr>
              <a:t>of school construction projects in the borough.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Working to a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tight budget across the programme</a:t>
            </a:r>
            <a:r>
              <a:rPr lang="en-GB" sz="1600" dirty="0">
                <a:solidFill>
                  <a:prstClr val="black"/>
                </a:solidFill>
              </a:rPr>
              <a:t>,</a:t>
            </a:r>
          </a:p>
          <a:p>
            <a:r>
              <a:rPr lang="en-GB" sz="1600" dirty="0">
                <a:solidFill>
                  <a:prstClr val="black"/>
                </a:solidFill>
              </a:rPr>
              <a:t>achieving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cost savings through accelerated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delivery</a:t>
            </a:r>
            <a:r>
              <a:rPr lang="en-GB" sz="1600" dirty="0" smtClean="0">
                <a:solidFill>
                  <a:prstClr val="black"/>
                </a:solidFill>
              </a:rPr>
              <a:t> programmes </a:t>
            </a:r>
            <a:r>
              <a:rPr lang="en-GB" sz="1600" dirty="0">
                <a:solidFill>
                  <a:prstClr val="black"/>
                </a:solidFill>
              </a:rPr>
              <a:t>has been paramount, making </a:t>
            </a:r>
            <a:r>
              <a:rPr lang="en-GB" sz="1600" dirty="0" smtClean="0">
                <a:solidFill>
                  <a:prstClr val="black"/>
                </a:solidFill>
              </a:rPr>
              <a:t>this project </a:t>
            </a:r>
            <a:r>
              <a:rPr lang="en-GB" sz="1600" dirty="0">
                <a:solidFill>
                  <a:prstClr val="black"/>
                </a:solidFill>
              </a:rPr>
              <a:t>and others ideal for the use of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BIM</a:t>
            </a:r>
            <a:r>
              <a:rPr lang="en-GB" sz="1600" dirty="0">
                <a:solidFill>
                  <a:prstClr val="black"/>
                </a:solidFill>
              </a:rPr>
              <a:t> and </a:t>
            </a:r>
            <a:r>
              <a:rPr lang="en-GB" sz="1600" dirty="0" smtClean="0">
                <a:solidFill>
                  <a:prstClr val="black"/>
                </a:solidFill>
              </a:rPr>
              <a:t>a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Common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Data Environment </a:t>
            </a:r>
            <a:r>
              <a:rPr lang="en-GB" sz="1600" dirty="0">
                <a:solidFill>
                  <a:prstClr val="black"/>
                </a:solidFill>
              </a:rPr>
              <a:t>to provide efficiencies </a:t>
            </a:r>
            <a:r>
              <a:rPr lang="en-GB" sz="1600" dirty="0" smtClean="0">
                <a:solidFill>
                  <a:prstClr val="black"/>
                </a:solidFill>
              </a:rPr>
              <a:t>in the </a:t>
            </a:r>
            <a:r>
              <a:rPr lang="en-GB" sz="1600" dirty="0">
                <a:solidFill>
                  <a:prstClr val="black"/>
                </a:solidFill>
              </a:rPr>
              <a:t>coordination and delivery of the design</a:t>
            </a:r>
            <a:r>
              <a:rPr lang="en-GB" sz="1600" dirty="0" smtClean="0">
                <a:solidFill>
                  <a:prstClr val="black"/>
                </a:solidFill>
              </a:rPr>
              <a:t>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Minimising the impact of the new block on the</a:t>
            </a:r>
          </a:p>
          <a:p>
            <a:r>
              <a:rPr lang="en-GB" sz="1600" dirty="0">
                <a:solidFill>
                  <a:prstClr val="black"/>
                </a:solidFill>
              </a:rPr>
              <a:t>existing building and keeping the footprint of the </a:t>
            </a:r>
            <a:r>
              <a:rPr lang="en-GB" sz="1600" dirty="0" err="1" smtClean="0">
                <a:solidFill>
                  <a:prstClr val="black"/>
                </a:solidFill>
              </a:rPr>
              <a:t>newbuild</a:t>
            </a:r>
            <a:r>
              <a:rPr lang="en-GB" sz="1600" dirty="0" smtClean="0">
                <a:solidFill>
                  <a:prstClr val="black"/>
                </a:solidFill>
              </a:rPr>
              <a:t> low </a:t>
            </a:r>
            <a:r>
              <a:rPr lang="en-GB" sz="1600" dirty="0">
                <a:solidFill>
                  <a:prstClr val="black"/>
                </a:solidFill>
              </a:rPr>
              <a:t>were key requirements which, through </a:t>
            </a:r>
            <a:r>
              <a:rPr lang="en-GB" sz="1600" dirty="0" smtClean="0">
                <a:solidFill>
                  <a:prstClr val="black"/>
                </a:solidFill>
              </a:rPr>
              <a:t>an integrated </a:t>
            </a:r>
            <a:r>
              <a:rPr lang="en-GB" sz="1600" dirty="0">
                <a:solidFill>
                  <a:prstClr val="black"/>
                </a:solidFill>
              </a:rPr>
              <a:t>approach involving all parties </a:t>
            </a:r>
            <a:r>
              <a:rPr lang="en-GB" sz="1600" dirty="0" smtClean="0">
                <a:solidFill>
                  <a:prstClr val="black"/>
                </a:solidFill>
              </a:rPr>
              <a:t>targeting BIM </a:t>
            </a:r>
            <a:r>
              <a:rPr lang="en-GB" sz="1600" dirty="0">
                <a:solidFill>
                  <a:prstClr val="black"/>
                </a:solidFill>
              </a:rPr>
              <a:t>Level </a:t>
            </a:r>
            <a:r>
              <a:rPr lang="en-GB" sz="1600" dirty="0" smtClean="0">
                <a:solidFill>
                  <a:prstClr val="black"/>
                </a:solidFill>
              </a:rPr>
              <a:t>1, </a:t>
            </a:r>
            <a:r>
              <a:rPr lang="en-GB" sz="1600" dirty="0">
                <a:solidFill>
                  <a:prstClr val="black"/>
                </a:solidFill>
              </a:rPr>
              <a:t>helped us design the new two </a:t>
            </a:r>
            <a:r>
              <a:rPr lang="en-GB" sz="1600" dirty="0" smtClean="0">
                <a:solidFill>
                  <a:prstClr val="black"/>
                </a:solidFill>
              </a:rPr>
              <a:t>storey accommodation </a:t>
            </a:r>
            <a:r>
              <a:rPr lang="en-GB" sz="1600" dirty="0">
                <a:solidFill>
                  <a:prstClr val="black"/>
                </a:solidFill>
              </a:rPr>
              <a:t>at the rear of the building.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4939" y="1066280"/>
            <a:ext cx="421678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An external finish in keeping with the surrounding</a:t>
            </a:r>
          </a:p>
          <a:p>
            <a:r>
              <a:rPr lang="en-GB" sz="1600" dirty="0">
                <a:solidFill>
                  <a:prstClr val="black"/>
                </a:solidFill>
              </a:rPr>
              <a:t>residential area and to the satisfaction of</a:t>
            </a:r>
          </a:p>
          <a:p>
            <a:r>
              <a:rPr lang="en-GB" sz="1600" dirty="0">
                <a:solidFill>
                  <a:prstClr val="black"/>
                </a:solidFill>
              </a:rPr>
              <a:t>stakeholders was achieved through BIM. Using 3D</a:t>
            </a:r>
          </a:p>
          <a:p>
            <a:r>
              <a:rPr lang="en-GB" sz="1600" dirty="0">
                <a:solidFill>
                  <a:prstClr val="black"/>
                </a:solidFill>
              </a:rPr>
              <a:t>Revit models, we were able to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demonstrate</a:t>
            </a:r>
            <a:r>
              <a:rPr lang="en-GB" sz="1600" dirty="0">
                <a:solidFill>
                  <a:prstClr val="black"/>
                </a:solidFill>
              </a:rPr>
              <a:t> our</a:t>
            </a:r>
          </a:p>
          <a:p>
            <a:r>
              <a:rPr lang="en-GB" sz="1600" dirty="0">
                <a:solidFill>
                  <a:prstClr val="black"/>
                </a:solidFill>
              </a:rPr>
              <a:t>design virtually—showing precisely how it would</a:t>
            </a:r>
          </a:p>
          <a:p>
            <a:r>
              <a:rPr lang="en-GB" sz="1600" dirty="0">
                <a:solidFill>
                  <a:prstClr val="black"/>
                </a:solidFill>
              </a:rPr>
              <a:t>look when built</a:t>
            </a:r>
            <a:r>
              <a:rPr lang="en-GB" sz="1600" dirty="0" smtClean="0">
                <a:solidFill>
                  <a:prstClr val="black"/>
                </a:solidFill>
              </a:rPr>
              <a:t>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With </a:t>
            </a:r>
            <a:r>
              <a:rPr lang="en-GB" sz="1600" dirty="0">
                <a:solidFill>
                  <a:prstClr val="black"/>
                </a:solidFill>
              </a:rPr>
              <a:t>sustainability and renewables high on the</a:t>
            </a:r>
          </a:p>
          <a:p>
            <a:r>
              <a:rPr lang="en-GB" sz="1600" dirty="0">
                <a:solidFill>
                  <a:prstClr val="black"/>
                </a:solidFill>
              </a:rPr>
              <a:t>client’s agenda, the use of BIM and 3D modelling</a:t>
            </a:r>
          </a:p>
          <a:p>
            <a:r>
              <a:rPr lang="en-GB" sz="1600" dirty="0">
                <a:solidFill>
                  <a:prstClr val="black"/>
                </a:solidFill>
              </a:rPr>
              <a:t>has helped us to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conceive a design with low</a:t>
            </a:r>
          </a:p>
          <a:p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embodied carbon</a:t>
            </a:r>
            <a:r>
              <a:rPr lang="en-GB" sz="1600" dirty="0">
                <a:solidFill>
                  <a:prstClr val="black"/>
                </a:solidFill>
              </a:rPr>
              <a:t>, integration of efficient systems</a:t>
            </a:r>
          </a:p>
          <a:p>
            <a:r>
              <a:rPr lang="en-GB" sz="1600" dirty="0">
                <a:solidFill>
                  <a:prstClr val="black"/>
                </a:solidFill>
              </a:rPr>
              <a:t>and reduced waste, with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whole life energy use</a:t>
            </a:r>
          </a:p>
          <a:p>
            <a:r>
              <a:rPr lang="en-GB" sz="1600" dirty="0">
                <a:solidFill>
                  <a:prstClr val="black"/>
                </a:solidFill>
              </a:rPr>
              <a:t>considered rather than taking a short-term</a:t>
            </a:r>
          </a:p>
          <a:p>
            <a:r>
              <a:rPr lang="en-GB" sz="1600" dirty="0">
                <a:solidFill>
                  <a:prstClr val="black"/>
                </a:solidFill>
              </a:rPr>
              <a:t>approach.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927" y="371158"/>
            <a:ext cx="781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The Employers Requirements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928" y="1628800"/>
            <a:ext cx="3988135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20+ Similar Projects</a:t>
            </a:r>
            <a:endParaRPr lang="en-US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2290" y="2538771"/>
            <a:ext cx="3878358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Tight Budget/</a:t>
            </a:r>
            <a:r>
              <a:rPr lang="en-US" sz="3600" b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Programme</a:t>
            </a:r>
            <a:endParaRPr lang="en-US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289" y="4293096"/>
            <a:ext cx="3757366" cy="34163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A need for an Integrated approach</a:t>
            </a:r>
            <a:endParaRPr lang="en-US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71407" y="954594"/>
            <a:ext cx="3921666" cy="230832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to virtually simulate the appearance of building</a:t>
            </a:r>
            <a:endParaRPr lang="en-US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58699" y="2708920"/>
            <a:ext cx="3921666" cy="230832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Energy modelling with the same model used to design the building</a:t>
            </a:r>
            <a:endParaRPr lang="en-US" sz="36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8062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1236469" y="1628802"/>
            <a:ext cx="4572000" cy="39395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Project </a:t>
            </a:r>
            <a:r>
              <a:rPr lang="en-GB" b="1" dirty="0" smtClean="0">
                <a:solidFill>
                  <a:prstClr val="black"/>
                </a:solidFill>
              </a:rPr>
              <a:t>Achievements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Delivery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of a robust BIM Execution Plan providing clear roles and 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procedures.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Cost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savings through an accelerated programme facilitated by BIM 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working.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High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levels of collaboration between design team members through information 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sharing.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Increased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capacity to meet client’s design requirements through 3D 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modelling.</a:t>
            </a:r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8" name="Group 5"/>
          <p:cNvGrpSpPr>
            <a:grpSpLocks noChangeAspect="1"/>
          </p:cNvGrpSpPr>
          <p:nvPr/>
        </p:nvGrpSpPr>
        <p:grpSpPr bwMode="auto">
          <a:xfrm>
            <a:off x="6564347" y="2132859"/>
            <a:ext cx="570930" cy="568325"/>
            <a:chOff x="524" y="1344"/>
            <a:chExt cx="493" cy="453"/>
          </a:xfrm>
        </p:grpSpPr>
        <p:sp>
          <p:nvSpPr>
            <p:cNvPr id="9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ln>
              <a:noFill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Group 5"/>
          <p:cNvGrpSpPr>
            <a:grpSpLocks noChangeAspect="1"/>
          </p:cNvGrpSpPr>
          <p:nvPr/>
        </p:nvGrpSpPr>
        <p:grpSpPr bwMode="auto">
          <a:xfrm>
            <a:off x="6564347" y="2996955"/>
            <a:ext cx="570930" cy="568325"/>
            <a:chOff x="524" y="1344"/>
            <a:chExt cx="493" cy="453"/>
          </a:xfrm>
        </p:grpSpPr>
        <p:sp>
          <p:nvSpPr>
            <p:cNvPr id="40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ln>
              <a:noFill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Group 5"/>
          <p:cNvGrpSpPr>
            <a:grpSpLocks noChangeAspect="1"/>
          </p:cNvGrpSpPr>
          <p:nvPr/>
        </p:nvGrpSpPr>
        <p:grpSpPr bwMode="auto">
          <a:xfrm>
            <a:off x="6574770" y="3789043"/>
            <a:ext cx="570930" cy="568325"/>
            <a:chOff x="524" y="1344"/>
            <a:chExt cx="493" cy="453"/>
          </a:xfrm>
        </p:grpSpPr>
        <p:sp>
          <p:nvSpPr>
            <p:cNvPr id="68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ln>
              <a:noFill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7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8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9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3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4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5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6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7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8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9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0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1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2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3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4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95" name="Group 5"/>
          <p:cNvGrpSpPr>
            <a:grpSpLocks noChangeAspect="1"/>
          </p:cNvGrpSpPr>
          <p:nvPr/>
        </p:nvGrpSpPr>
        <p:grpSpPr bwMode="auto">
          <a:xfrm>
            <a:off x="6590983" y="4754810"/>
            <a:ext cx="570930" cy="568325"/>
            <a:chOff x="524" y="1344"/>
            <a:chExt cx="493" cy="453"/>
          </a:xfrm>
        </p:grpSpPr>
        <p:sp>
          <p:nvSpPr>
            <p:cNvPr id="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ln>
              <a:noFill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7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9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0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1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2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3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4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5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6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7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8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9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0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1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2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ln/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450928" y="371158"/>
            <a:ext cx="6668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Project Achievements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7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55254" y="1124744"/>
            <a:ext cx="40502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BIM Execution </a:t>
            </a:r>
            <a:r>
              <a:rPr lang="en-GB" sz="16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Plan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The project has seen us adopt a detailed and </a:t>
            </a:r>
            <a:r>
              <a:rPr lang="en-GB" sz="1600" dirty="0" smtClean="0">
                <a:solidFill>
                  <a:prstClr val="black"/>
                </a:solidFill>
              </a:rPr>
              <a:t>robust BIM </a:t>
            </a:r>
            <a:r>
              <a:rPr lang="en-GB" sz="1600" dirty="0">
                <a:solidFill>
                  <a:prstClr val="black"/>
                </a:solidFill>
              </a:rPr>
              <a:t>Execution Plan (BEP) to guide its delivery. </a:t>
            </a:r>
            <a:r>
              <a:rPr lang="en-GB" sz="1600" dirty="0" smtClean="0">
                <a:solidFill>
                  <a:prstClr val="black"/>
                </a:solidFill>
              </a:rPr>
              <a:t>Using the </a:t>
            </a:r>
            <a:r>
              <a:rPr lang="en-GB" sz="1600" dirty="0">
                <a:solidFill>
                  <a:prstClr val="black"/>
                </a:solidFill>
              </a:rPr>
              <a:t>plan we have been able to</a:t>
            </a:r>
            <a:r>
              <a:rPr lang="en-GB" sz="1600" dirty="0" smtClean="0">
                <a:solidFill>
                  <a:prstClr val="black"/>
                </a:solidFill>
              </a:rPr>
              <a:t>: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Clarify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lines of communication and the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strategic goals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of using BIM on the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project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Assign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and clarify the roles and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responsibilities of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design team members and supply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partners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Outline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the resource and training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requirements needed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for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success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Provide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a baseline for progress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monitoring Goals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established in the plan are set with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measurable objectives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, desired outcomes and timeframes,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as shown </a:t>
            </a:r>
            <a:r>
              <a:rPr lang="en-GB" sz="1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in the examples </a:t>
            </a:r>
            <a:r>
              <a:rPr lang="en-GB" sz="16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on the next page.</a:t>
            </a:r>
            <a:endParaRPr lang="en-GB" sz="160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8386" y="980728"/>
            <a:ext cx="1394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</a:rPr>
              <a:t>BEP</a:t>
            </a:r>
            <a:endParaRPr lang="en-US" sz="5400" b="1" spc="300" dirty="0">
              <a:ln w="11430" cmpd="sng">
                <a:solidFill>
                  <a:srgbClr val="4F81BD">
                    <a:tint val="10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83000"/>
                      <a:shade val="100000"/>
                      <a:satMod val="200000"/>
                    </a:srgbClr>
                  </a:gs>
                  <a:gs pos="75000">
                    <a:srgbClr val="4F81BD">
                      <a:tint val="100000"/>
                      <a:shade val="50000"/>
                      <a:satMod val="150000"/>
                    </a:srgbClr>
                  </a:gs>
                </a:gsLst>
                <a:lin ang="5400000"/>
              </a:gradFill>
              <a:effectLst>
                <a:glow rad="45500">
                  <a:srgbClr val="4F81BD">
                    <a:satMod val="220000"/>
                    <a:alpha val="35000"/>
                  </a:srgbClr>
                </a:glo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3074" y="1628800"/>
            <a:ext cx="1196441" cy="1593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4132" y="4725147"/>
            <a:ext cx="927588" cy="909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8347">
            <a:off x="5624015" y="3057798"/>
            <a:ext cx="3121264" cy="1879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27321">
            <a:off x="4329947" y="1073462"/>
            <a:ext cx="1755696" cy="2703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BIM Planning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9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5"/>
          <p:cNvGrpSpPr>
            <a:grpSpLocks noChangeAspect="1"/>
          </p:cNvGrpSpPr>
          <p:nvPr/>
        </p:nvGrpSpPr>
        <p:grpSpPr bwMode="auto">
          <a:xfrm>
            <a:off x="7011663" y="1700808"/>
            <a:ext cx="416810" cy="414908"/>
            <a:chOff x="524" y="1344"/>
            <a:chExt cx="493" cy="453"/>
          </a:xfrm>
          <a:noFill/>
        </p:grpSpPr>
        <p:sp>
          <p:nvSpPr>
            <p:cNvPr id="318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9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0" name="Freeform 319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1" name="Freeform 320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2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3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4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5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6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7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8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29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0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1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2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3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4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5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6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7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8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39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0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1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2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3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4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74" name="TextBox 373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BIM Goals</a:t>
            </a:r>
            <a:endParaRPr lang="en-GB" sz="2400" dirty="0">
              <a:solidFill>
                <a:prstClr val="black"/>
              </a:solidFill>
            </a:endParaRPr>
          </a:p>
        </p:txBody>
      </p:sp>
      <p:graphicFrame>
        <p:nvGraphicFramePr>
          <p:cNvPr id="4101" name="Table 4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05788"/>
              </p:ext>
            </p:extLst>
          </p:nvPr>
        </p:nvGraphicFramePr>
        <p:xfrm>
          <a:off x="1248555" y="870980"/>
          <a:ext cx="551692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230"/>
                <a:gridCol w="1379230"/>
                <a:gridCol w="1379230"/>
                <a:gridCol w="1379230"/>
              </a:tblGrid>
              <a:tr h="580378">
                <a:tc>
                  <a:txBody>
                    <a:bodyPr/>
                    <a:lstStyle/>
                    <a:p>
                      <a:r>
                        <a:rPr lang="en-GB" dirty="0" smtClean="0"/>
                        <a:t>BIM</a:t>
                      </a:r>
                      <a:r>
                        <a:rPr lang="en-GB" baseline="0" dirty="0" smtClean="0"/>
                        <a:t> Goal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Measurable Objective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Achieved if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Projected</a:t>
                      </a:r>
                      <a:r>
                        <a:rPr lang="en-GB" baseline="0" dirty="0" smtClean="0"/>
                        <a:t> Timeframe</a:t>
                      </a:r>
                      <a:endParaRPr lang="en-GB" dirty="0"/>
                    </a:p>
                  </a:txBody>
                  <a:tcPr marL="84406" marR="84406"/>
                </a:tc>
              </a:tr>
              <a:tr h="1326579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cost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through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accelerated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Delivery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timescales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delivered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ahead of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traditional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Completion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project</a:t>
                      </a:r>
                      <a:endParaRPr lang="en-GB" dirty="0"/>
                    </a:p>
                  </a:txBody>
                  <a:tcPr marL="84406" marR="84406"/>
                </a:tc>
              </a:tr>
              <a:tr h="1077845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Meet all client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requirements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design in Intelligent BIM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Rework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reduced and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deliverables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Completion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project</a:t>
                      </a:r>
                      <a:endParaRPr lang="en-GB" dirty="0"/>
                    </a:p>
                  </a:txBody>
                  <a:tcPr marL="84406" marR="84406"/>
                </a:tc>
              </a:tr>
              <a:tr h="1824046"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clash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resolved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components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clash free, or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approved to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Clash free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  <a:endParaRPr lang="en-GB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Completion</a:t>
                      </a:r>
                    </a:p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project</a:t>
                      </a:r>
                      <a:endParaRPr lang="en-GB" dirty="0"/>
                    </a:p>
                  </a:txBody>
                  <a:tcPr marL="84406" marR="84406"/>
                </a:tc>
              </a:tr>
            </a:tbl>
          </a:graphicData>
        </a:graphic>
      </p:graphicFrame>
      <p:grpSp>
        <p:nvGrpSpPr>
          <p:cNvPr id="376" name="Group 5"/>
          <p:cNvGrpSpPr>
            <a:grpSpLocks noChangeAspect="1"/>
          </p:cNvGrpSpPr>
          <p:nvPr/>
        </p:nvGrpSpPr>
        <p:grpSpPr bwMode="auto">
          <a:xfrm>
            <a:off x="7009972" y="3068960"/>
            <a:ext cx="416810" cy="414908"/>
            <a:chOff x="524" y="1344"/>
            <a:chExt cx="493" cy="453"/>
          </a:xfrm>
          <a:noFill/>
        </p:grpSpPr>
        <p:sp>
          <p:nvSpPr>
            <p:cNvPr id="377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78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79" name="Freeform 378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0" name="Freeform 379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1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2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3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4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5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6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7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8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9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0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1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2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3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4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5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6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7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8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9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0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1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2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3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404" name="Group 5"/>
          <p:cNvGrpSpPr>
            <a:grpSpLocks noChangeAspect="1"/>
          </p:cNvGrpSpPr>
          <p:nvPr/>
        </p:nvGrpSpPr>
        <p:grpSpPr bwMode="auto">
          <a:xfrm>
            <a:off x="7019272" y="4581128"/>
            <a:ext cx="416810" cy="414908"/>
            <a:chOff x="524" y="1344"/>
            <a:chExt cx="493" cy="453"/>
          </a:xfrm>
          <a:noFill/>
        </p:grpSpPr>
        <p:sp>
          <p:nvSpPr>
            <p:cNvPr id="405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4" y="1344"/>
              <a:ext cx="493" cy="4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6" name="Freeform 6"/>
            <p:cNvSpPr>
              <a:spLocks/>
            </p:cNvSpPr>
            <p:nvPr/>
          </p:nvSpPr>
          <p:spPr bwMode="auto">
            <a:xfrm>
              <a:off x="526" y="1346"/>
              <a:ext cx="489" cy="449"/>
            </a:xfrm>
            <a:custGeom>
              <a:avLst/>
              <a:gdLst>
                <a:gd name="T0" fmla="*/ 980 w 980"/>
                <a:gd name="T1" fmla="*/ 87 h 900"/>
                <a:gd name="T2" fmla="*/ 976 w 980"/>
                <a:gd name="T3" fmla="*/ 123 h 900"/>
                <a:gd name="T4" fmla="*/ 962 w 980"/>
                <a:gd name="T5" fmla="*/ 159 h 900"/>
                <a:gd name="T6" fmla="*/ 944 w 980"/>
                <a:gd name="T7" fmla="*/ 193 h 900"/>
                <a:gd name="T8" fmla="*/ 915 w 980"/>
                <a:gd name="T9" fmla="*/ 227 h 900"/>
                <a:gd name="T10" fmla="*/ 527 w 980"/>
                <a:gd name="T11" fmla="*/ 635 h 900"/>
                <a:gd name="T12" fmla="*/ 469 w 980"/>
                <a:gd name="T13" fmla="*/ 695 h 900"/>
                <a:gd name="T14" fmla="*/ 364 w 980"/>
                <a:gd name="T15" fmla="*/ 792 h 900"/>
                <a:gd name="T16" fmla="*/ 320 w 980"/>
                <a:gd name="T17" fmla="*/ 831 h 900"/>
                <a:gd name="T18" fmla="*/ 248 w 980"/>
                <a:gd name="T19" fmla="*/ 883 h 900"/>
                <a:gd name="T20" fmla="*/ 221 w 980"/>
                <a:gd name="T21" fmla="*/ 896 h 900"/>
                <a:gd name="T22" fmla="*/ 200 w 980"/>
                <a:gd name="T23" fmla="*/ 900 h 900"/>
                <a:gd name="T24" fmla="*/ 180 w 980"/>
                <a:gd name="T25" fmla="*/ 898 h 900"/>
                <a:gd name="T26" fmla="*/ 134 w 980"/>
                <a:gd name="T27" fmla="*/ 881 h 900"/>
                <a:gd name="T28" fmla="*/ 108 w 980"/>
                <a:gd name="T29" fmla="*/ 865 h 900"/>
                <a:gd name="T30" fmla="*/ 64 w 980"/>
                <a:gd name="T31" fmla="*/ 830 h 900"/>
                <a:gd name="T32" fmla="*/ 41 w 980"/>
                <a:gd name="T33" fmla="*/ 802 h 900"/>
                <a:gd name="T34" fmla="*/ 38 w 980"/>
                <a:gd name="T35" fmla="*/ 794 h 900"/>
                <a:gd name="T36" fmla="*/ 24 w 980"/>
                <a:gd name="T37" fmla="*/ 746 h 900"/>
                <a:gd name="T38" fmla="*/ 12 w 980"/>
                <a:gd name="T39" fmla="*/ 664 h 900"/>
                <a:gd name="T40" fmla="*/ 7 w 980"/>
                <a:gd name="T41" fmla="*/ 613 h 900"/>
                <a:gd name="T42" fmla="*/ 0 w 980"/>
                <a:gd name="T43" fmla="*/ 505 h 900"/>
                <a:gd name="T44" fmla="*/ 0 w 980"/>
                <a:gd name="T45" fmla="*/ 447 h 900"/>
                <a:gd name="T46" fmla="*/ 4 w 980"/>
                <a:gd name="T47" fmla="*/ 417 h 900"/>
                <a:gd name="T48" fmla="*/ 12 w 980"/>
                <a:gd name="T49" fmla="*/ 388 h 900"/>
                <a:gd name="T50" fmla="*/ 29 w 980"/>
                <a:gd name="T51" fmla="*/ 359 h 900"/>
                <a:gd name="T52" fmla="*/ 53 w 980"/>
                <a:gd name="T53" fmla="*/ 331 h 900"/>
                <a:gd name="T54" fmla="*/ 65 w 980"/>
                <a:gd name="T55" fmla="*/ 318 h 900"/>
                <a:gd name="T56" fmla="*/ 94 w 980"/>
                <a:gd name="T57" fmla="*/ 299 h 900"/>
                <a:gd name="T58" fmla="*/ 123 w 980"/>
                <a:gd name="T59" fmla="*/ 285 h 900"/>
                <a:gd name="T60" fmla="*/ 154 w 980"/>
                <a:gd name="T61" fmla="*/ 279 h 900"/>
                <a:gd name="T62" fmla="*/ 170 w 980"/>
                <a:gd name="T63" fmla="*/ 277 h 900"/>
                <a:gd name="T64" fmla="*/ 197 w 980"/>
                <a:gd name="T65" fmla="*/ 284 h 900"/>
                <a:gd name="T66" fmla="*/ 219 w 980"/>
                <a:gd name="T67" fmla="*/ 306 h 900"/>
                <a:gd name="T68" fmla="*/ 233 w 980"/>
                <a:gd name="T69" fmla="*/ 340 h 900"/>
                <a:gd name="T70" fmla="*/ 243 w 980"/>
                <a:gd name="T71" fmla="*/ 389 h 900"/>
                <a:gd name="T72" fmla="*/ 245 w 980"/>
                <a:gd name="T73" fmla="*/ 408 h 900"/>
                <a:gd name="T74" fmla="*/ 250 w 980"/>
                <a:gd name="T75" fmla="*/ 447 h 900"/>
                <a:gd name="T76" fmla="*/ 260 w 980"/>
                <a:gd name="T77" fmla="*/ 507 h 900"/>
                <a:gd name="T78" fmla="*/ 267 w 980"/>
                <a:gd name="T79" fmla="*/ 528 h 900"/>
                <a:gd name="T80" fmla="*/ 282 w 980"/>
                <a:gd name="T81" fmla="*/ 553 h 900"/>
                <a:gd name="T82" fmla="*/ 291 w 980"/>
                <a:gd name="T83" fmla="*/ 558 h 900"/>
                <a:gd name="T84" fmla="*/ 303 w 980"/>
                <a:gd name="T85" fmla="*/ 562 h 900"/>
                <a:gd name="T86" fmla="*/ 308 w 980"/>
                <a:gd name="T87" fmla="*/ 560 h 900"/>
                <a:gd name="T88" fmla="*/ 337 w 980"/>
                <a:gd name="T89" fmla="*/ 541 h 900"/>
                <a:gd name="T90" fmla="*/ 364 w 980"/>
                <a:gd name="T91" fmla="*/ 517 h 900"/>
                <a:gd name="T92" fmla="*/ 788 w 980"/>
                <a:gd name="T93" fmla="*/ 99 h 900"/>
                <a:gd name="T94" fmla="*/ 812 w 980"/>
                <a:gd name="T95" fmla="*/ 77 h 900"/>
                <a:gd name="T96" fmla="*/ 857 w 980"/>
                <a:gd name="T97" fmla="*/ 40 h 900"/>
                <a:gd name="T98" fmla="*/ 875 w 980"/>
                <a:gd name="T99" fmla="*/ 26 h 900"/>
                <a:gd name="T100" fmla="*/ 911 w 980"/>
                <a:gd name="T101" fmla="*/ 7 h 900"/>
                <a:gd name="T102" fmla="*/ 942 w 980"/>
                <a:gd name="T103" fmla="*/ 0 h 900"/>
                <a:gd name="T104" fmla="*/ 952 w 980"/>
                <a:gd name="T105" fmla="*/ 2 h 900"/>
                <a:gd name="T106" fmla="*/ 966 w 980"/>
                <a:gd name="T107" fmla="*/ 9 h 900"/>
                <a:gd name="T108" fmla="*/ 971 w 980"/>
                <a:gd name="T109" fmla="*/ 16 h 900"/>
                <a:gd name="T110" fmla="*/ 978 w 980"/>
                <a:gd name="T111" fmla="*/ 36 h 900"/>
                <a:gd name="T112" fmla="*/ 980 w 980"/>
                <a:gd name="T113" fmla="*/ 6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0" h="900">
                  <a:moveTo>
                    <a:pt x="980" y="87"/>
                  </a:moveTo>
                  <a:lnTo>
                    <a:pt x="980" y="87"/>
                  </a:lnTo>
                  <a:lnTo>
                    <a:pt x="978" y="106"/>
                  </a:lnTo>
                  <a:lnTo>
                    <a:pt x="976" y="123"/>
                  </a:lnTo>
                  <a:lnTo>
                    <a:pt x="971" y="140"/>
                  </a:lnTo>
                  <a:lnTo>
                    <a:pt x="962" y="159"/>
                  </a:lnTo>
                  <a:lnTo>
                    <a:pt x="954" y="176"/>
                  </a:lnTo>
                  <a:lnTo>
                    <a:pt x="944" y="193"/>
                  </a:lnTo>
                  <a:lnTo>
                    <a:pt x="930" y="210"/>
                  </a:lnTo>
                  <a:lnTo>
                    <a:pt x="915" y="227"/>
                  </a:lnTo>
                  <a:lnTo>
                    <a:pt x="908" y="234"/>
                  </a:lnTo>
                  <a:lnTo>
                    <a:pt x="527" y="635"/>
                  </a:lnTo>
                  <a:lnTo>
                    <a:pt x="527" y="635"/>
                  </a:lnTo>
                  <a:lnTo>
                    <a:pt x="469" y="695"/>
                  </a:lnTo>
                  <a:lnTo>
                    <a:pt x="414" y="748"/>
                  </a:lnTo>
                  <a:lnTo>
                    <a:pt x="364" y="792"/>
                  </a:lnTo>
                  <a:lnTo>
                    <a:pt x="320" y="831"/>
                  </a:lnTo>
                  <a:lnTo>
                    <a:pt x="320" y="831"/>
                  </a:lnTo>
                  <a:lnTo>
                    <a:pt x="281" y="860"/>
                  </a:lnTo>
                  <a:lnTo>
                    <a:pt x="248" y="883"/>
                  </a:lnTo>
                  <a:lnTo>
                    <a:pt x="233" y="891"/>
                  </a:lnTo>
                  <a:lnTo>
                    <a:pt x="221" y="896"/>
                  </a:lnTo>
                  <a:lnTo>
                    <a:pt x="209" y="900"/>
                  </a:lnTo>
                  <a:lnTo>
                    <a:pt x="200" y="900"/>
                  </a:lnTo>
                  <a:lnTo>
                    <a:pt x="200" y="900"/>
                  </a:lnTo>
                  <a:lnTo>
                    <a:pt x="180" y="898"/>
                  </a:lnTo>
                  <a:lnTo>
                    <a:pt x="158" y="891"/>
                  </a:lnTo>
                  <a:lnTo>
                    <a:pt x="134" y="881"/>
                  </a:lnTo>
                  <a:lnTo>
                    <a:pt x="108" y="865"/>
                  </a:lnTo>
                  <a:lnTo>
                    <a:pt x="108" y="865"/>
                  </a:lnTo>
                  <a:lnTo>
                    <a:pt x="82" y="848"/>
                  </a:lnTo>
                  <a:lnTo>
                    <a:pt x="64" y="830"/>
                  </a:lnTo>
                  <a:lnTo>
                    <a:pt x="48" y="813"/>
                  </a:lnTo>
                  <a:lnTo>
                    <a:pt x="41" y="802"/>
                  </a:lnTo>
                  <a:lnTo>
                    <a:pt x="38" y="794"/>
                  </a:lnTo>
                  <a:lnTo>
                    <a:pt x="38" y="794"/>
                  </a:lnTo>
                  <a:lnTo>
                    <a:pt x="31" y="775"/>
                  </a:lnTo>
                  <a:lnTo>
                    <a:pt x="24" y="746"/>
                  </a:lnTo>
                  <a:lnTo>
                    <a:pt x="18" y="708"/>
                  </a:lnTo>
                  <a:lnTo>
                    <a:pt x="12" y="664"/>
                  </a:lnTo>
                  <a:lnTo>
                    <a:pt x="12" y="664"/>
                  </a:lnTo>
                  <a:lnTo>
                    <a:pt x="7" y="613"/>
                  </a:lnTo>
                  <a:lnTo>
                    <a:pt x="2" y="560"/>
                  </a:lnTo>
                  <a:lnTo>
                    <a:pt x="0" y="505"/>
                  </a:lnTo>
                  <a:lnTo>
                    <a:pt x="0" y="447"/>
                  </a:lnTo>
                  <a:lnTo>
                    <a:pt x="0" y="447"/>
                  </a:lnTo>
                  <a:lnTo>
                    <a:pt x="0" y="432"/>
                  </a:lnTo>
                  <a:lnTo>
                    <a:pt x="4" y="417"/>
                  </a:lnTo>
                  <a:lnTo>
                    <a:pt x="7" y="401"/>
                  </a:lnTo>
                  <a:lnTo>
                    <a:pt x="12" y="388"/>
                  </a:lnTo>
                  <a:lnTo>
                    <a:pt x="21" y="372"/>
                  </a:lnTo>
                  <a:lnTo>
                    <a:pt x="29" y="359"/>
                  </a:lnTo>
                  <a:lnTo>
                    <a:pt x="40" y="345"/>
                  </a:lnTo>
                  <a:lnTo>
                    <a:pt x="53" y="331"/>
                  </a:lnTo>
                  <a:lnTo>
                    <a:pt x="53" y="331"/>
                  </a:lnTo>
                  <a:lnTo>
                    <a:pt x="65" y="318"/>
                  </a:lnTo>
                  <a:lnTo>
                    <a:pt x="79" y="308"/>
                  </a:lnTo>
                  <a:lnTo>
                    <a:pt x="94" y="299"/>
                  </a:lnTo>
                  <a:lnTo>
                    <a:pt x="108" y="290"/>
                  </a:lnTo>
                  <a:lnTo>
                    <a:pt x="123" y="285"/>
                  </a:lnTo>
                  <a:lnTo>
                    <a:pt x="139" y="280"/>
                  </a:lnTo>
                  <a:lnTo>
                    <a:pt x="154" y="279"/>
                  </a:lnTo>
                  <a:lnTo>
                    <a:pt x="170" y="277"/>
                  </a:lnTo>
                  <a:lnTo>
                    <a:pt x="170" y="277"/>
                  </a:lnTo>
                  <a:lnTo>
                    <a:pt x="185" y="279"/>
                  </a:lnTo>
                  <a:lnTo>
                    <a:pt x="197" y="284"/>
                  </a:lnTo>
                  <a:lnTo>
                    <a:pt x="209" y="294"/>
                  </a:lnTo>
                  <a:lnTo>
                    <a:pt x="219" y="306"/>
                  </a:lnTo>
                  <a:lnTo>
                    <a:pt x="226" y="321"/>
                  </a:lnTo>
                  <a:lnTo>
                    <a:pt x="233" y="340"/>
                  </a:lnTo>
                  <a:lnTo>
                    <a:pt x="238" y="362"/>
                  </a:lnTo>
                  <a:lnTo>
                    <a:pt x="243" y="389"/>
                  </a:lnTo>
                  <a:lnTo>
                    <a:pt x="243" y="389"/>
                  </a:lnTo>
                  <a:lnTo>
                    <a:pt x="245" y="408"/>
                  </a:lnTo>
                  <a:lnTo>
                    <a:pt x="245" y="408"/>
                  </a:lnTo>
                  <a:lnTo>
                    <a:pt x="250" y="447"/>
                  </a:lnTo>
                  <a:lnTo>
                    <a:pt x="255" y="480"/>
                  </a:lnTo>
                  <a:lnTo>
                    <a:pt x="260" y="507"/>
                  </a:lnTo>
                  <a:lnTo>
                    <a:pt x="267" y="528"/>
                  </a:lnTo>
                  <a:lnTo>
                    <a:pt x="267" y="528"/>
                  </a:lnTo>
                  <a:lnTo>
                    <a:pt x="274" y="541"/>
                  </a:lnTo>
                  <a:lnTo>
                    <a:pt x="282" y="553"/>
                  </a:lnTo>
                  <a:lnTo>
                    <a:pt x="288" y="557"/>
                  </a:lnTo>
                  <a:lnTo>
                    <a:pt x="291" y="558"/>
                  </a:lnTo>
                  <a:lnTo>
                    <a:pt x="296" y="560"/>
                  </a:lnTo>
                  <a:lnTo>
                    <a:pt x="303" y="562"/>
                  </a:lnTo>
                  <a:lnTo>
                    <a:pt x="303" y="562"/>
                  </a:lnTo>
                  <a:lnTo>
                    <a:pt x="308" y="560"/>
                  </a:lnTo>
                  <a:lnTo>
                    <a:pt x="315" y="557"/>
                  </a:lnTo>
                  <a:lnTo>
                    <a:pt x="337" y="541"/>
                  </a:lnTo>
                  <a:lnTo>
                    <a:pt x="337" y="541"/>
                  </a:lnTo>
                  <a:lnTo>
                    <a:pt x="364" y="517"/>
                  </a:lnTo>
                  <a:lnTo>
                    <a:pt x="397" y="487"/>
                  </a:lnTo>
                  <a:lnTo>
                    <a:pt x="788" y="99"/>
                  </a:lnTo>
                  <a:lnTo>
                    <a:pt x="788" y="99"/>
                  </a:lnTo>
                  <a:lnTo>
                    <a:pt x="812" y="77"/>
                  </a:lnTo>
                  <a:lnTo>
                    <a:pt x="834" y="57"/>
                  </a:lnTo>
                  <a:lnTo>
                    <a:pt x="857" y="40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94" y="14"/>
                  </a:lnTo>
                  <a:lnTo>
                    <a:pt x="911" y="7"/>
                  </a:lnTo>
                  <a:lnTo>
                    <a:pt x="928" y="2"/>
                  </a:lnTo>
                  <a:lnTo>
                    <a:pt x="942" y="0"/>
                  </a:lnTo>
                  <a:lnTo>
                    <a:pt x="942" y="0"/>
                  </a:lnTo>
                  <a:lnTo>
                    <a:pt x="952" y="2"/>
                  </a:lnTo>
                  <a:lnTo>
                    <a:pt x="959" y="4"/>
                  </a:lnTo>
                  <a:lnTo>
                    <a:pt x="966" y="9"/>
                  </a:lnTo>
                  <a:lnTo>
                    <a:pt x="971" y="16"/>
                  </a:lnTo>
                  <a:lnTo>
                    <a:pt x="971" y="16"/>
                  </a:lnTo>
                  <a:lnTo>
                    <a:pt x="974" y="24"/>
                  </a:lnTo>
                  <a:lnTo>
                    <a:pt x="978" y="36"/>
                  </a:lnTo>
                  <a:lnTo>
                    <a:pt x="980" y="50"/>
                  </a:lnTo>
                  <a:lnTo>
                    <a:pt x="980" y="67"/>
                  </a:lnTo>
                  <a:lnTo>
                    <a:pt x="980" y="87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7" name="Freeform 406"/>
            <p:cNvSpPr>
              <a:spLocks noEditPoints="1"/>
            </p:cNvSpPr>
            <p:nvPr/>
          </p:nvSpPr>
          <p:spPr bwMode="auto">
            <a:xfrm>
              <a:off x="544" y="1347"/>
              <a:ext cx="471" cy="448"/>
            </a:xfrm>
            <a:custGeom>
              <a:avLst/>
              <a:gdLst>
                <a:gd name="T0" fmla="*/ 180 w 944"/>
                <a:gd name="T1" fmla="*/ 365 h 898"/>
                <a:gd name="T2" fmla="*/ 190 w 944"/>
                <a:gd name="T3" fmla="*/ 439 h 898"/>
                <a:gd name="T4" fmla="*/ 202 w 944"/>
                <a:gd name="T5" fmla="*/ 485 h 898"/>
                <a:gd name="T6" fmla="*/ 207 w 944"/>
                <a:gd name="T7" fmla="*/ 497 h 898"/>
                <a:gd name="T8" fmla="*/ 221 w 944"/>
                <a:gd name="T9" fmla="*/ 514 h 898"/>
                <a:gd name="T10" fmla="*/ 228 w 944"/>
                <a:gd name="T11" fmla="*/ 517 h 898"/>
                <a:gd name="T12" fmla="*/ 217 w 944"/>
                <a:gd name="T13" fmla="*/ 471 h 898"/>
                <a:gd name="T14" fmla="*/ 209 w 944"/>
                <a:gd name="T15" fmla="*/ 406 h 898"/>
                <a:gd name="T16" fmla="*/ 207 w 944"/>
                <a:gd name="T17" fmla="*/ 387 h 898"/>
                <a:gd name="T18" fmla="*/ 204 w 944"/>
                <a:gd name="T19" fmla="*/ 367 h 898"/>
                <a:gd name="T20" fmla="*/ 197 w 944"/>
                <a:gd name="T21" fmla="*/ 335 h 898"/>
                <a:gd name="T22" fmla="*/ 187 w 944"/>
                <a:gd name="T23" fmla="*/ 309 h 898"/>
                <a:gd name="T24" fmla="*/ 173 w 944"/>
                <a:gd name="T25" fmla="*/ 290 h 898"/>
                <a:gd name="T26" fmla="*/ 164 w 944"/>
                <a:gd name="T27" fmla="*/ 285 h 898"/>
                <a:gd name="T28" fmla="*/ 173 w 944"/>
                <a:gd name="T29" fmla="*/ 312 h 898"/>
                <a:gd name="T30" fmla="*/ 178 w 944"/>
                <a:gd name="T31" fmla="*/ 346 h 898"/>
                <a:gd name="T32" fmla="*/ 180 w 944"/>
                <a:gd name="T33" fmla="*/ 365 h 898"/>
                <a:gd name="T34" fmla="*/ 935 w 944"/>
                <a:gd name="T35" fmla="*/ 14 h 898"/>
                <a:gd name="T36" fmla="*/ 926 w 944"/>
                <a:gd name="T37" fmla="*/ 4 h 898"/>
                <a:gd name="T38" fmla="*/ 913 w 944"/>
                <a:gd name="T39" fmla="*/ 0 h 898"/>
                <a:gd name="T40" fmla="*/ 915 w 944"/>
                <a:gd name="T41" fmla="*/ 26 h 898"/>
                <a:gd name="T42" fmla="*/ 915 w 944"/>
                <a:gd name="T43" fmla="*/ 46 h 898"/>
                <a:gd name="T44" fmla="*/ 911 w 944"/>
                <a:gd name="T45" fmla="*/ 82 h 898"/>
                <a:gd name="T46" fmla="*/ 899 w 944"/>
                <a:gd name="T47" fmla="*/ 116 h 898"/>
                <a:gd name="T48" fmla="*/ 879 w 944"/>
                <a:gd name="T49" fmla="*/ 152 h 898"/>
                <a:gd name="T50" fmla="*/ 850 w 944"/>
                <a:gd name="T51" fmla="*/ 186 h 898"/>
                <a:gd name="T52" fmla="*/ 462 w 944"/>
                <a:gd name="T53" fmla="*/ 592 h 898"/>
                <a:gd name="T54" fmla="*/ 404 w 944"/>
                <a:gd name="T55" fmla="*/ 652 h 898"/>
                <a:gd name="T56" fmla="*/ 301 w 944"/>
                <a:gd name="T57" fmla="*/ 751 h 898"/>
                <a:gd name="T58" fmla="*/ 255 w 944"/>
                <a:gd name="T59" fmla="*/ 788 h 898"/>
                <a:gd name="T60" fmla="*/ 183 w 944"/>
                <a:gd name="T61" fmla="*/ 841 h 898"/>
                <a:gd name="T62" fmla="*/ 156 w 944"/>
                <a:gd name="T63" fmla="*/ 853 h 898"/>
                <a:gd name="T64" fmla="*/ 135 w 944"/>
                <a:gd name="T65" fmla="*/ 858 h 898"/>
                <a:gd name="T66" fmla="*/ 115 w 944"/>
                <a:gd name="T67" fmla="*/ 857 h 898"/>
                <a:gd name="T68" fmla="*/ 70 w 944"/>
                <a:gd name="T69" fmla="*/ 838 h 898"/>
                <a:gd name="T70" fmla="*/ 43 w 944"/>
                <a:gd name="T71" fmla="*/ 824 h 898"/>
                <a:gd name="T72" fmla="*/ 0 w 944"/>
                <a:gd name="T73" fmla="*/ 790 h 898"/>
                <a:gd name="T74" fmla="*/ 2 w 944"/>
                <a:gd name="T75" fmla="*/ 792 h 898"/>
                <a:gd name="T76" fmla="*/ 5 w 944"/>
                <a:gd name="T77" fmla="*/ 800 h 898"/>
                <a:gd name="T78" fmla="*/ 28 w 944"/>
                <a:gd name="T79" fmla="*/ 828 h 898"/>
                <a:gd name="T80" fmla="*/ 72 w 944"/>
                <a:gd name="T81" fmla="*/ 863 h 898"/>
                <a:gd name="T82" fmla="*/ 98 w 944"/>
                <a:gd name="T83" fmla="*/ 879 h 898"/>
                <a:gd name="T84" fmla="*/ 144 w 944"/>
                <a:gd name="T85" fmla="*/ 896 h 898"/>
                <a:gd name="T86" fmla="*/ 164 w 944"/>
                <a:gd name="T87" fmla="*/ 898 h 898"/>
                <a:gd name="T88" fmla="*/ 185 w 944"/>
                <a:gd name="T89" fmla="*/ 894 h 898"/>
                <a:gd name="T90" fmla="*/ 212 w 944"/>
                <a:gd name="T91" fmla="*/ 881 h 898"/>
                <a:gd name="T92" fmla="*/ 284 w 944"/>
                <a:gd name="T93" fmla="*/ 829 h 898"/>
                <a:gd name="T94" fmla="*/ 328 w 944"/>
                <a:gd name="T95" fmla="*/ 790 h 898"/>
                <a:gd name="T96" fmla="*/ 433 w 944"/>
                <a:gd name="T97" fmla="*/ 693 h 898"/>
                <a:gd name="T98" fmla="*/ 872 w 944"/>
                <a:gd name="T99" fmla="*/ 232 h 898"/>
                <a:gd name="T100" fmla="*/ 879 w 944"/>
                <a:gd name="T101" fmla="*/ 225 h 898"/>
                <a:gd name="T102" fmla="*/ 908 w 944"/>
                <a:gd name="T103" fmla="*/ 191 h 898"/>
                <a:gd name="T104" fmla="*/ 926 w 944"/>
                <a:gd name="T105" fmla="*/ 157 h 898"/>
                <a:gd name="T106" fmla="*/ 940 w 944"/>
                <a:gd name="T107" fmla="*/ 121 h 898"/>
                <a:gd name="T108" fmla="*/ 944 w 944"/>
                <a:gd name="T109" fmla="*/ 85 h 898"/>
                <a:gd name="T110" fmla="*/ 944 w 944"/>
                <a:gd name="T111" fmla="*/ 65 h 898"/>
                <a:gd name="T112" fmla="*/ 942 w 944"/>
                <a:gd name="T113" fmla="*/ 34 h 898"/>
                <a:gd name="T114" fmla="*/ 935 w 944"/>
                <a:gd name="T115" fmla="*/ 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4" h="898">
                  <a:moveTo>
                    <a:pt x="180" y="365"/>
                  </a:moveTo>
                  <a:lnTo>
                    <a:pt x="180" y="365"/>
                  </a:lnTo>
                  <a:lnTo>
                    <a:pt x="185" y="404"/>
                  </a:lnTo>
                  <a:lnTo>
                    <a:pt x="190" y="439"/>
                  </a:lnTo>
                  <a:lnTo>
                    <a:pt x="197" y="464"/>
                  </a:lnTo>
                  <a:lnTo>
                    <a:pt x="202" y="485"/>
                  </a:lnTo>
                  <a:lnTo>
                    <a:pt x="202" y="485"/>
                  </a:lnTo>
                  <a:lnTo>
                    <a:pt x="207" y="497"/>
                  </a:lnTo>
                  <a:lnTo>
                    <a:pt x="214" y="507"/>
                  </a:lnTo>
                  <a:lnTo>
                    <a:pt x="221" y="514"/>
                  </a:lnTo>
                  <a:lnTo>
                    <a:pt x="228" y="517"/>
                  </a:lnTo>
                  <a:lnTo>
                    <a:pt x="228" y="517"/>
                  </a:lnTo>
                  <a:lnTo>
                    <a:pt x="222" y="497"/>
                  </a:lnTo>
                  <a:lnTo>
                    <a:pt x="217" y="471"/>
                  </a:lnTo>
                  <a:lnTo>
                    <a:pt x="212" y="442"/>
                  </a:lnTo>
                  <a:lnTo>
                    <a:pt x="209" y="406"/>
                  </a:lnTo>
                  <a:lnTo>
                    <a:pt x="209" y="406"/>
                  </a:lnTo>
                  <a:lnTo>
                    <a:pt x="207" y="387"/>
                  </a:lnTo>
                  <a:lnTo>
                    <a:pt x="207" y="387"/>
                  </a:lnTo>
                  <a:lnTo>
                    <a:pt x="204" y="367"/>
                  </a:lnTo>
                  <a:lnTo>
                    <a:pt x="200" y="350"/>
                  </a:lnTo>
                  <a:lnTo>
                    <a:pt x="197" y="335"/>
                  </a:lnTo>
                  <a:lnTo>
                    <a:pt x="192" y="321"/>
                  </a:lnTo>
                  <a:lnTo>
                    <a:pt x="187" y="309"/>
                  </a:lnTo>
                  <a:lnTo>
                    <a:pt x="180" y="299"/>
                  </a:lnTo>
                  <a:lnTo>
                    <a:pt x="173" y="290"/>
                  </a:lnTo>
                  <a:lnTo>
                    <a:pt x="164" y="285"/>
                  </a:lnTo>
                  <a:lnTo>
                    <a:pt x="164" y="285"/>
                  </a:lnTo>
                  <a:lnTo>
                    <a:pt x="168" y="297"/>
                  </a:lnTo>
                  <a:lnTo>
                    <a:pt x="173" y="312"/>
                  </a:lnTo>
                  <a:lnTo>
                    <a:pt x="178" y="346"/>
                  </a:lnTo>
                  <a:lnTo>
                    <a:pt x="178" y="346"/>
                  </a:lnTo>
                  <a:lnTo>
                    <a:pt x="180" y="365"/>
                  </a:lnTo>
                  <a:lnTo>
                    <a:pt x="180" y="365"/>
                  </a:lnTo>
                  <a:close/>
                  <a:moveTo>
                    <a:pt x="935" y="14"/>
                  </a:moveTo>
                  <a:lnTo>
                    <a:pt x="935" y="14"/>
                  </a:lnTo>
                  <a:lnTo>
                    <a:pt x="932" y="9"/>
                  </a:lnTo>
                  <a:lnTo>
                    <a:pt x="926" y="4"/>
                  </a:lnTo>
                  <a:lnTo>
                    <a:pt x="920" y="2"/>
                  </a:lnTo>
                  <a:lnTo>
                    <a:pt x="913" y="0"/>
                  </a:lnTo>
                  <a:lnTo>
                    <a:pt x="913" y="0"/>
                  </a:lnTo>
                  <a:lnTo>
                    <a:pt x="915" y="26"/>
                  </a:lnTo>
                  <a:lnTo>
                    <a:pt x="915" y="46"/>
                  </a:lnTo>
                  <a:lnTo>
                    <a:pt x="915" y="46"/>
                  </a:lnTo>
                  <a:lnTo>
                    <a:pt x="915" y="63"/>
                  </a:lnTo>
                  <a:lnTo>
                    <a:pt x="911" y="82"/>
                  </a:lnTo>
                  <a:lnTo>
                    <a:pt x="906" y="99"/>
                  </a:lnTo>
                  <a:lnTo>
                    <a:pt x="899" y="116"/>
                  </a:lnTo>
                  <a:lnTo>
                    <a:pt x="889" y="133"/>
                  </a:lnTo>
                  <a:lnTo>
                    <a:pt x="879" y="152"/>
                  </a:lnTo>
                  <a:lnTo>
                    <a:pt x="865" y="169"/>
                  </a:lnTo>
                  <a:lnTo>
                    <a:pt x="850" y="186"/>
                  </a:lnTo>
                  <a:lnTo>
                    <a:pt x="843" y="193"/>
                  </a:lnTo>
                  <a:lnTo>
                    <a:pt x="462" y="592"/>
                  </a:lnTo>
                  <a:lnTo>
                    <a:pt x="462" y="592"/>
                  </a:lnTo>
                  <a:lnTo>
                    <a:pt x="404" y="652"/>
                  </a:lnTo>
                  <a:lnTo>
                    <a:pt x="351" y="705"/>
                  </a:lnTo>
                  <a:lnTo>
                    <a:pt x="301" y="751"/>
                  </a:lnTo>
                  <a:lnTo>
                    <a:pt x="255" y="788"/>
                  </a:lnTo>
                  <a:lnTo>
                    <a:pt x="255" y="788"/>
                  </a:lnTo>
                  <a:lnTo>
                    <a:pt x="216" y="819"/>
                  </a:lnTo>
                  <a:lnTo>
                    <a:pt x="183" y="841"/>
                  </a:lnTo>
                  <a:lnTo>
                    <a:pt x="168" y="848"/>
                  </a:lnTo>
                  <a:lnTo>
                    <a:pt x="156" y="853"/>
                  </a:lnTo>
                  <a:lnTo>
                    <a:pt x="146" y="857"/>
                  </a:lnTo>
                  <a:lnTo>
                    <a:pt x="135" y="858"/>
                  </a:lnTo>
                  <a:lnTo>
                    <a:pt x="135" y="858"/>
                  </a:lnTo>
                  <a:lnTo>
                    <a:pt x="115" y="857"/>
                  </a:lnTo>
                  <a:lnTo>
                    <a:pt x="94" y="850"/>
                  </a:lnTo>
                  <a:lnTo>
                    <a:pt x="70" y="838"/>
                  </a:lnTo>
                  <a:lnTo>
                    <a:pt x="43" y="824"/>
                  </a:lnTo>
                  <a:lnTo>
                    <a:pt x="43" y="824"/>
                  </a:lnTo>
                  <a:lnTo>
                    <a:pt x="19" y="807"/>
                  </a:lnTo>
                  <a:lnTo>
                    <a:pt x="0" y="790"/>
                  </a:lnTo>
                  <a:lnTo>
                    <a:pt x="0" y="790"/>
                  </a:lnTo>
                  <a:lnTo>
                    <a:pt x="2" y="792"/>
                  </a:lnTo>
                  <a:lnTo>
                    <a:pt x="2" y="792"/>
                  </a:lnTo>
                  <a:lnTo>
                    <a:pt x="5" y="800"/>
                  </a:lnTo>
                  <a:lnTo>
                    <a:pt x="12" y="811"/>
                  </a:lnTo>
                  <a:lnTo>
                    <a:pt x="28" y="828"/>
                  </a:lnTo>
                  <a:lnTo>
                    <a:pt x="46" y="846"/>
                  </a:lnTo>
                  <a:lnTo>
                    <a:pt x="72" y="863"/>
                  </a:lnTo>
                  <a:lnTo>
                    <a:pt x="72" y="863"/>
                  </a:lnTo>
                  <a:lnTo>
                    <a:pt x="98" y="879"/>
                  </a:lnTo>
                  <a:lnTo>
                    <a:pt x="122" y="889"/>
                  </a:lnTo>
                  <a:lnTo>
                    <a:pt x="144" y="896"/>
                  </a:lnTo>
                  <a:lnTo>
                    <a:pt x="164" y="898"/>
                  </a:lnTo>
                  <a:lnTo>
                    <a:pt x="164" y="898"/>
                  </a:lnTo>
                  <a:lnTo>
                    <a:pt x="173" y="898"/>
                  </a:lnTo>
                  <a:lnTo>
                    <a:pt x="185" y="894"/>
                  </a:lnTo>
                  <a:lnTo>
                    <a:pt x="197" y="889"/>
                  </a:lnTo>
                  <a:lnTo>
                    <a:pt x="212" y="881"/>
                  </a:lnTo>
                  <a:lnTo>
                    <a:pt x="245" y="858"/>
                  </a:lnTo>
                  <a:lnTo>
                    <a:pt x="284" y="829"/>
                  </a:lnTo>
                  <a:lnTo>
                    <a:pt x="284" y="829"/>
                  </a:lnTo>
                  <a:lnTo>
                    <a:pt x="328" y="790"/>
                  </a:lnTo>
                  <a:lnTo>
                    <a:pt x="378" y="746"/>
                  </a:lnTo>
                  <a:lnTo>
                    <a:pt x="433" y="693"/>
                  </a:lnTo>
                  <a:lnTo>
                    <a:pt x="491" y="633"/>
                  </a:lnTo>
                  <a:lnTo>
                    <a:pt x="872" y="232"/>
                  </a:lnTo>
                  <a:lnTo>
                    <a:pt x="879" y="225"/>
                  </a:lnTo>
                  <a:lnTo>
                    <a:pt x="879" y="225"/>
                  </a:lnTo>
                  <a:lnTo>
                    <a:pt x="894" y="208"/>
                  </a:lnTo>
                  <a:lnTo>
                    <a:pt x="908" y="191"/>
                  </a:lnTo>
                  <a:lnTo>
                    <a:pt x="918" y="174"/>
                  </a:lnTo>
                  <a:lnTo>
                    <a:pt x="926" y="157"/>
                  </a:lnTo>
                  <a:lnTo>
                    <a:pt x="935" y="138"/>
                  </a:lnTo>
                  <a:lnTo>
                    <a:pt x="940" y="121"/>
                  </a:lnTo>
                  <a:lnTo>
                    <a:pt x="942" y="104"/>
                  </a:lnTo>
                  <a:lnTo>
                    <a:pt x="944" y="85"/>
                  </a:lnTo>
                  <a:lnTo>
                    <a:pt x="944" y="65"/>
                  </a:lnTo>
                  <a:lnTo>
                    <a:pt x="944" y="65"/>
                  </a:lnTo>
                  <a:lnTo>
                    <a:pt x="944" y="48"/>
                  </a:lnTo>
                  <a:lnTo>
                    <a:pt x="942" y="34"/>
                  </a:lnTo>
                  <a:lnTo>
                    <a:pt x="938" y="22"/>
                  </a:lnTo>
                  <a:lnTo>
                    <a:pt x="935" y="14"/>
                  </a:lnTo>
                  <a:lnTo>
                    <a:pt x="935" y="1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8" name="Freeform 407"/>
            <p:cNvSpPr>
              <a:spLocks/>
            </p:cNvSpPr>
            <p:nvPr/>
          </p:nvSpPr>
          <p:spPr bwMode="auto">
            <a:xfrm>
              <a:off x="545" y="1511"/>
              <a:ext cx="97" cy="208"/>
            </a:xfrm>
            <a:custGeom>
              <a:avLst/>
              <a:gdLst>
                <a:gd name="T0" fmla="*/ 21 w 195"/>
                <a:gd name="T1" fmla="*/ 48 h 415"/>
                <a:gd name="T2" fmla="*/ 9 w 195"/>
                <a:gd name="T3" fmla="*/ 75 h 415"/>
                <a:gd name="T4" fmla="*/ 2 w 195"/>
                <a:gd name="T5" fmla="*/ 110 h 415"/>
                <a:gd name="T6" fmla="*/ 0 w 195"/>
                <a:gd name="T7" fmla="*/ 147 h 415"/>
                <a:gd name="T8" fmla="*/ 9 w 195"/>
                <a:gd name="T9" fmla="*/ 224 h 415"/>
                <a:gd name="T10" fmla="*/ 22 w 195"/>
                <a:gd name="T11" fmla="*/ 290 h 415"/>
                <a:gd name="T12" fmla="*/ 27 w 195"/>
                <a:gd name="T13" fmla="*/ 313 h 415"/>
                <a:gd name="T14" fmla="*/ 46 w 195"/>
                <a:gd name="T15" fmla="*/ 357 h 415"/>
                <a:gd name="T16" fmla="*/ 58 w 195"/>
                <a:gd name="T17" fmla="*/ 376 h 415"/>
                <a:gd name="T18" fmla="*/ 75 w 195"/>
                <a:gd name="T19" fmla="*/ 393 h 415"/>
                <a:gd name="T20" fmla="*/ 84 w 195"/>
                <a:gd name="T21" fmla="*/ 400 h 415"/>
                <a:gd name="T22" fmla="*/ 109 w 195"/>
                <a:gd name="T23" fmla="*/ 412 h 415"/>
                <a:gd name="T24" fmla="*/ 128 w 195"/>
                <a:gd name="T25" fmla="*/ 415 h 415"/>
                <a:gd name="T26" fmla="*/ 147 w 195"/>
                <a:gd name="T27" fmla="*/ 413 h 415"/>
                <a:gd name="T28" fmla="*/ 162 w 195"/>
                <a:gd name="T29" fmla="*/ 408 h 415"/>
                <a:gd name="T30" fmla="*/ 176 w 195"/>
                <a:gd name="T31" fmla="*/ 398 h 415"/>
                <a:gd name="T32" fmla="*/ 188 w 195"/>
                <a:gd name="T33" fmla="*/ 383 h 415"/>
                <a:gd name="T34" fmla="*/ 195 w 195"/>
                <a:gd name="T35" fmla="*/ 362 h 415"/>
                <a:gd name="T36" fmla="*/ 195 w 195"/>
                <a:gd name="T37" fmla="*/ 343 h 415"/>
                <a:gd name="T38" fmla="*/ 188 w 195"/>
                <a:gd name="T39" fmla="*/ 308 h 415"/>
                <a:gd name="T40" fmla="*/ 166 w 195"/>
                <a:gd name="T41" fmla="*/ 255 h 415"/>
                <a:gd name="T42" fmla="*/ 152 w 195"/>
                <a:gd name="T43" fmla="*/ 221 h 415"/>
                <a:gd name="T44" fmla="*/ 145 w 195"/>
                <a:gd name="T45" fmla="*/ 200 h 415"/>
                <a:gd name="T46" fmla="*/ 144 w 195"/>
                <a:gd name="T47" fmla="*/ 161 h 415"/>
                <a:gd name="T48" fmla="*/ 149 w 195"/>
                <a:gd name="T49" fmla="*/ 103 h 415"/>
                <a:gd name="T50" fmla="*/ 152 w 195"/>
                <a:gd name="T51" fmla="*/ 62 h 415"/>
                <a:gd name="T52" fmla="*/ 152 w 195"/>
                <a:gd name="T53" fmla="*/ 53 h 415"/>
                <a:gd name="T54" fmla="*/ 147 w 195"/>
                <a:gd name="T55" fmla="*/ 38 h 415"/>
                <a:gd name="T56" fmla="*/ 135 w 195"/>
                <a:gd name="T57" fmla="*/ 21 h 415"/>
                <a:gd name="T58" fmla="*/ 120 w 195"/>
                <a:gd name="T59" fmla="*/ 9 h 415"/>
                <a:gd name="T60" fmla="*/ 101 w 195"/>
                <a:gd name="T61" fmla="*/ 2 h 415"/>
                <a:gd name="T62" fmla="*/ 80 w 195"/>
                <a:gd name="T63" fmla="*/ 2 h 415"/>
                <a:gd name="T64" fmla="*/ 56 w 195"/>
                <a:gd name="T65" fmla="*/ 11 h 415"/>
                <a:gd name="T66" fmla="*/ 32 w 195"/>
                <a:gd name="T67" fmla="*/ 33 h 415"/>
                <a:gd name="T68" fmla="*/ 21 w 195"/>
                <a:gd name="T69" fmla="*/ 48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415">
                  <a:moveTo>
                    <a:pt x="21" y="48"/>
                  </a:moveTo>
                  <a:lnTo>
                    <a:pt x="21" y="48"/>
                  </a:lnTo>
                  <a:lnTo>
                    <a:pt x="14" y="60"/>
                  </a:lnTo>
                  <a:lnTo>
                    <a:pt x="9" y="75"/>
                  </a:lnTo>
                  <a:lnTo>
                    <a:pt x="5" y="91"/>
                  </a:lnTo>
                  <a:lnTo>
                    <a:pt x="2" y="110"/>
                  </a:lnTo>
                  <a:lnTo>
                    <a:pt x="0" y="127"/>
                  </a:lnTo>
                  <a:lnTo>
                    <a:pt x="0" y="147"/>
                  </a:lnTo>
                  <a:lnTo>
                    <a:pt x="3" y="186"/>
                  </a:lnTo>
                  <a:lnTo>
                    <a:pt x="9" y="224"/>
                  </a:lnTo>
                  <a:lnTo>
                    <a:pt x="15" y="260"/>
                  </a:lnTo>
                  <a:lnTo>
                    <a:pt x="22" y="290"/>
                  </a:lnTo>
                  <a:lnTo>
                    <a:pt x="27" y="313"/>
                  </a:lnTo>
                  <a:lnTo>
                    <a:pt x="27" y="313"/>
                  </a:lnTo>
                  <a:lnTo>
                    <a:pt x="36" y="335"/>
                  </a:lnTo>
                  <a:lnTo>
                    <a:pt x="46" y="357"/>
                  </a:lnTo>
                  <a:lnTo>
                    <a:pt x="51" y="366"/>
                  </a:lnTo>
                  <a:lnTo>
                    <a:pt x="58" y="376"/>
                  </a:lnTo>
                  <a:lnTo>
                    <a:pt x="67" y="384"/>
                  </a:lnTo>
                  <a:lnTo>
                    <a:pt x="75" y="393"/>
                  </a:lnTo>
                  <a:lnTo>
                    <a:pt x="75" y="393"/>
                  </a:lnTo>
                  <a:lnTo>
                    <a:pt x="84" y="400"/>
                  </a:lnTo>
                  <a:lnTo>
                    <a:pt x="92" y="405"/>
                  </a:lnTo>
                  <a:lnTo>
                    <a:pt x="109" y="412"/>
                  </a:lnTo>
                  <a:lnTo>
                    <a:pt x="120" y="413"/>
                  </a:lnTo>
                  <a:lnTo>
                    <a:pt x="128" y="415"/>
                  </a:lnTo>
                  <a:lnTo>
                    <a:pt x="137" y="415"/>
                  </a:lnTo>
                  <a:lnTo>
                    <a:pt x="147" y="413"/>
                  </a:lnTo>
                  <a:lnTo>
                    <a:pt x="154" y="412"/>
                  </a:lnTo>
                  <a:lnTo>
                    <a:pt x="162" y="408"/>
                  </a:lnTo>
                  <a:lnTo>
                    <a:pt x="169" y="405"/>
                  </a:lnTo>
                  <a:lnTo>
                    <a:pt x="176" y="398"/>
                  </a:lnTo>
                  <a:lnTo>
                    <a:pt x="183" y="391"/>
                  </a:lnTo>
                  <a:lnTo>
                    <a:pt x="188" y="383"/>
                  </a:lnTo>
                  <a:lnTo>
                    <a:pt x="191" y="374"/>
                  </a:lnTo>
                  <a:lnTo>
                    <a:pt x="195" y="362"/>
                  </a:lnTo>
                  <a:lnTo>
                    <a:pt x="195" y="362"/>
                  </a:lnTo>
                  <a:lnTo>
                    <a:pt x="195" y="343"/>
                  </a:lnTo>
                  <a:lnTo>
                    <a:pt x="193" y="326"/>
                  </a:lnTo>
                  <a:lnTo>
                    <a:pt x="188" y="308"/>
                  </a:lnTo>
                  <a:lnTo>
                    <a:pt x="181" y="289"/>
                  </a:lnTo>
                  <a:lnTo>
                    <a:pt x="166" y="255"/>
                  </a:lnTo>
                  <a:lnTo>
                    <a:pt x="159" y="238"/>
                  </a:lnTo>
                  <a:lnTo>
                    <a:pt x="152" y="221"/>
                  </a:lnTo>
                  <a:lnTo>
                    <a:pt x="152" y="221"/>
                  </a:lnTo>
                  <a:lnTo>
                    <a:pt x="145" y="200"/>
                  </a:lnTo>
                  <a:lnTo>
                    <a:pt x="144" y="180"/>
                  </a:lnTo>
                  <a:lnTo>
                    <a:pt x="144" y="161"/>
                  </a:lnTo>
                  <a:lnTo>
                    <a:pt x="144" y="142"/>
                  </a:lnTo>
                  <a:lnTo>
                    <a:pt x="149" y="103"/>
                  </a:lnTo>
                  <a:lnTo>
                    <a:pt x="150" y="82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52" y="53"/>
                  </a:lnTo>
                  <a:lnTo>
                    <a:pt x="150" y="45"/>
                  </a:lnTo>
                  <a:lnTo>
                    <a:pt x="147" y="38"/>
                  </a:lnTo>
                  <a:lnTo>
                    <a:pt x="142" y="29"/>
                  </a:lnTo>
                  <a:lnTo>
                    <a:pt x="135" y="21"/>
                  </a:lnTo>
                  <a:lnTo>
                    <a:pt x="128" y="14"/>
                  </a:lnTo>
                  <a:lnTo>
                    <a:pt x="120" y="9"/>
                  </a:lnTo>
                  <a:lnTo>
                    <a:pt x="111" y="6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80" y="2"/>
                  </a:lnTo>
                  <a:lnTo>
                    <a:pt x="68" y="6"/>
                  </a:lnTo>
                  <a:lnTo>
                    <a:pt x="56" y="11"/>
                  </a:lnTo>
                  <a:lnTo>
                    <a:pt x="44" y="21"/>
                  </a:lnTo>
                  <a:lnTo>
                    <a:pt x="32" y="33"/>
                  </a:lnTo>
                  <a:lnTo>
                    <a:pt x="21" y="48"/>
                  </a:lnTo>
                  <a:lnTo>
                    <a:pt x="21" y="4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9" name="Freeform 9"/>
            <p:cNvSpPr>
              <a:spLocks/>
            </p:cNvSpPr>
            <p:nvPr/>
          </p:nvSpPr>
          <p:spPr bwMode="auto">
            <a:xfrm>
              <a:off x="545" y="1513"/>
              <a:ext cx="96" cy="204"/>
            </a:xfrm>
            <a:custGeom>
              <a:avLst/>
              <a:gdLst>
                <a:gd name="T0" fmla="*/ 20 w 191"/>
                <a:gd name="T1" fmla="*/ 46 h 408"/>
                <a:gd name="T2" fmla="*/ 8 w 191"/>
                <a:gd name="T3" fmla="*/ 73 h 408"/>
                <a:gd name="T4" fmla="*/ 1 w 191"/>
                <a:gd name="T5" fmla="*/ 106 h 408"/>
                <a:gd name="T6" fmla="*/ 0 w 191"/>
                <a:gd name="T7" fmla="*/ 143 h 408"/>
                <a:gd name="T8" fmla="*/ 8 w 191"/>
                <a:gd name="T9" fmla="*/ 220 h 408"/>
                <a:gd name="T10" fmla="*/ 22 w 191"/>
                <a:gd name="T11" fmla="*/ 285 h 408"/>
                <a:gd name="T12" fmla="*/ 27 w 191"/>
                <a:gd name="T13" fmla="*/ 307 h 408"/>
                <a:gd name="T14" fmla="*/ 44 w 191"/>
                <a:gd name="T15" fmla="*/ 350 h 408"/>
                <a:gd name="T16" fmla="*/ 56 w 191"/>
                <a:gd name="T17" fmla="*/ 370 h 408"/>
                <a:gd name="T18" fmla="*/ 73 w 191"/>
                <a:gd name="T19" fmla="*/ 387 h 408"/>
                <a:gd name="T20" fmla="*/ 82 w 191"/>
                <a:gd name="T21" fmla="*/ 392 h 408"/>
                <a:gd name="T22" fmla="*/ 107 w 191"/>
                <a:gd name="T23" fmla="*/ 404 h 408"/>
                <a:gd name="T24" fmla="*/ 126 w 191"/>
                <a:gd name="T25" fmla="*/ 408 h 408"/>
                <a:gd name="T26" fmla="*/ 143 w 191"/>
                <a:gd name="T27" fmla="*/ 408 h 408"/>
                <a:gd name="T28" fmla="*/ 159 w 191"/>
                <a:gd name="T29" fmla="*/ 402 h 408"/>
                <a:gd name="T30" fmla="*/ 172 w 191"/>
                <a:gd name="T31" fmla="*/ 392 h 408"/>
                <a:gd name="T32" fmla="*/ 183 w 191"/>
                <a:gd name="T33" fmla="*/ 377 h 408"/>
                <a:gd name="T34" fmla="*/ 189 w 191"/>
                <a:gd name="T35" fmla="*/ 356 h 408"/>
                <a:gd name="T36" fmla="*/ 191 w 191"/>
                <a:gd name="T37" fmla="*/ 338 h 408"/>
                <a:gd name="T38" fmla="*/ 184 w 191"/>
                <a:gd name="T39" fmla="*/ 302 h 408"/>
                <a:gd name="T40" fmla="*/ 162 w 191"/>
                <a:gd name="T41" fmla="*/ 249 h 408"/>
                <a:gd name="T42" fmla="*/ 148 w 191"/>
                <a:gd name="T43" fmla="*/ 217 h 408"/>
                <a:gd name="T44" fmla="*/ 143 w 191"/>
                <a:gd name="T45" fmla="*/ 196 h 408"/>
                <a:gd name="T46" fmla="*/ 140 w 191"/>
                <a:gd name="T47" fmla="*/ 157 h 408"/>
                <a:gd name="T48" fmla="*/ 145 w 191"/>
                <a:gd name="T49" fmla="*/ 100 h 408"/>
                <a:gd name="T50" fmla="*/ 148 w 191"/>
                <a:gd name="T51" fmla="*/ 60 h 408"/>
                <a:gd name="T52" fmla="*/ 148 w 191"/>
                <a:gd name="T53" fmla="*/ 53 h 408"/>
                <a:gd name="T54" fmla="*/ 143 w 191"/>
                <a:gd name="T55" fmla="*/ 36 h 408"/>
                <a:gd name="T56" fmla="*/ 133 w 191"/>
                <a:gd name="T57" fmla="*/ 20 h 408"/>
                <a:gd name="T58" fmla="*/ 118 w 191"/>
                <a:gd name="T59" fmla="*/ 8 h 408"/>
                <a:gd name="T60" fmla="*/ 99 w 191"/>
                <a:gd name="T61" fmla="*/ 2 h 408"/>
                <a:gd name="T62" fmla="*/ 78 w 191"/>
                <a:gd name="T63" fmla="*/ 2 h 408"/>
                <a:gd name="T64" fmla="*/ 56 w 191"/>
                <a:gd name="T65" fmla="*/ 10 h 408"/>
                <a:gd name="T66" fmla="*/ 32 w 191"/>
                <a:gd name="T67" fmla="*/ 31 h 408"/>
                <a:gd name="T68" fmla="*/ 20 w 191"/>
                <a:gd name="T69" fmla="*/ 4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408">
                  <a:moveTo>
                    <a:pt x="20" y="46"/>
                  </a:moveTo>
                  <a:lnTo>
                    <a:pt x="20" y="46"/>
                  </a:lnTo>
                  <a:lnTo>
                    <a:pt x="13" y="60"/>
                  </a:lnTo>
                  <a:lnTo>
                    <a:pt x="8" y="73"/>
                  </a:lnTo>
                  <a:lnTo>
                    <a:pt x="5" y="89"/>
                  </a:lnTo>
                  <a:lnTo>
                    <a:pt x="1" y="106"/>
                  </a:lnTo>
                  <a:lnTo>
                    <a:pt x="0" y="124"/>
                  </a:lnTo>
                  <a:lnTo>
                    <a:pt x="0" y="143"/>
                  </a:lnTo>
                  <a:lnTo>
                    <a:pt x="3" y="182"/>
                  </a:lnTo>
                  <a:lnTo>
                    <a:pt x="8" y="220"/>
                  </a:lnTo>
                  <a:lnTo>
                    <a:pt x="15" y="254"/>
                  </a:lnTo>
                  <a:lnTo>
                    <a:pt x="22" y="285"/>
                  </a:lnTo>
                  <a:lnTo>
                    <a:pt x="27" y="307"/>
                  </a:lnTo>
                  <a:lnTo>
                    <a:pt x="27" y="307"/>
                  </a:lnTo>
                  <a:lnTo>
                    <a:pt x="36" y="329"/>
                  </a:lnTo>
                  <a:lnTo>
                    <a:pt x="44" y="350"/>
                  </a:lnTo>
                  <a:lnTo>
                    <a:pt x="49" y="360"/>
                  </a:lnTo>
                  <a:lnTo>
                    <a:pt x="56" y="370"/>
                  </a:lnTo>
                  <a:lnTo>
                    <a:pt x="65" y="379"/>
                  </a:lnTo>
                  <a:lnTo>
                    <a:pt x="73" y="387"/>
                  </a:lnTo>
                  <a:lnTo>
                    <a:pt x="73" y="387"/>
                  </a:lnTo>
                  <a:lnTo>
                    <a:pt x="82" y="392"/>
                  </a:lnTo>
                  <a:lnTo>
                    <a:pt x="90" y="397"/>
                  </a:lnTo>
                  <a:lnTo>
                    <a:pt x="107" y="404"/>
                  </a:lnTo>
                  <a:lnTo>
                    <a:pt x="116" y="408"/>
                  </a:lnTo>
                  <a:lnTo>
                    <a:pt x="126" y="408"/>
                  </a:lnTo>
                  <a:lnTo>
                    <a:pt x="135" y="408"/>
                  </a:lnTo>
                  <a:lnTo>
                    <a:pt x="143" y="408"/>
                  </a:lnTo>
                  <a:lnTo>
                    <a:pt x="152" y="404"/>
                  </a:lnTo>
                  <a:lnTo>
                    <a:pt x="159" y="402"/>
                  </a:lnTo>
                  <a:lnTo>
                    <a:pt x="165" y="397"/>
                  </a:lnTo>
                  <a:lnTo>
                    <a:pt x="172" y="392"/>
                  </a:lnTo>
                  <a:lnTo>
                    <a:pt x="177" y="384"/>
                  </a:lnTo>
                  <a:lnTo>
                    <a:pt x="183" y="377"/>
                  </a:lnTo>
                  <a:lnTo>
                    <a:pt x="188" y="367"/>
                  </a:lnTo>
                  <a:lnTo>
                    <a:pt x="189" y="356"/>
                  </a:lnTo>
                  <a:lnTo>
                    <a:pt x="189" y="356"/>
                  </a:lnTo>
                  <a:lnTo>
                    <a:pt x="191" y="338"/>
                  </a:lnTo>
                  <a:lnTo>
                    <a:pt x="189" y="321"/>
                  </a:lnTo>
                  <a:lnTo>
                    <a:pt x="184" y="302"/>
                  </a:lnTo>
                  <a:lnTo>
                    <a:pt x="177" y="285"/>
                  </a:lnTo>
                  <a:lnTo>
                    <a:pt x="162" y="249"/>
                  </a:lnTo>
                  <a:lnTo>
                    <a:pt x="155" y="232"/>
                  </a:lnTo>
                  <a:lnTo>
                    <a:pt x="148" y="217"/>
                  </a:lnTo>
                  <a:lnTo>
                    <a:pt x="148" y="217"/>
                  </a:lnTo>
                  <a:lnTo>
                    <a:pt x="143" y="196"/>
                  </a:lnTo>
                  <a:lnTo>
                    <a:pt x="140" y="177"/>
                  </a:lnTo>
                  <a:lnTo>
                    <a:pt x="140" y="157"/>
                  </a:lnTo>
                  <a:lnTo>
                    <a:pt x="140" y="138"/>
                  </a:lnTo>
                  <a:lnTo>
                    <a:pt x="145" y="100"/>
                  </a:lnTo>
                  <a:lnTo>
                    <a:pt x="147" y="80"/>
                  </a:lnTo>
                  <a:lnTo>
                    <a:pt x="148" y="60"/>
                  </a:lnTo>
                  <a:lnTo>
                    <a:pt x="148" y="60"/>
                  </a:lnTo>
                  <a:lnTo>
                    <a:pt x="148" y="53"/>
                  </a:lnTo>
                  <a:lnTo>
                    <a:pt x="147" y="44"/>
                  </a:lnTo>
                  <a:lnTo>
                    <a:pt x="143" y="36"/>
                  </a:lnTo>
                  <a:lnTo>
                    <a:pt x="138" y="27"/>
                  </a:lnTo>
                  <a:lnTo>
                    <a:pt x="133" y="20"/>
                  </a:lnTo>
                  <a:lnTo>
                    <a:pt x="124" y="13"/>
                  </a:lnTo>
                  <a:lnTo>
                    <a:pt x="118" y="8"/>
                  </a:lnTo>
                  <a:lnTo>
                    <a:pt x="109" y="3"/>
                  </a:lnTo>
                  <a:lnTo>
                    <a:pt x="99" y="2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6" y="5"/>
                  </a:lnTo>
                  <a:lnTo>
                    <a:pt x="56" y="10"/>
                  </a:lnTo>
                  <a:lnTo>
                    <a:pt x="44" y="19"/>
                  </a:lnTo>
                  <a:lnTo>
                    <a:pt x="32" y="31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0" name="Freeform 10"/>
            <p:cNvSpPr>
              <a:spLocks/>
            </p:cNvSpPr>
            <p:nvPr/>
          </p:nvSpPr>
          <p:spPr bwMode="auto">
            <a:xfrm>
              <a:off x="546" y="1515"/>
              <a:ext cx="93" cy="201"/>
            </a:xfrm>
            <a:custGeom>
              <a:avLst/>
              <a:gdLst>
                <a:gd name="T0" fmla="*/ 21 w 187"/>
                <a:gd name="T1" fmla="*/ 46 h 403"/>
                <a:gd name="T2" fmla="*/ 9 w 187"/>
                <a:gd name="T3" fmla="*/ 72 h 403"/>
                <a:gd name="T4" fmla="*/ 2 w 187"/>
                <a:gd name="T5" fmla="*/ 104 h 403"/>
                <a:gd name="T6" fmla="*/ 0 w 187"/>
                <a:gd name="T7" fmla="*/ 142 h 403"/>
                <a:gd name="T8" fmla="*/ 9 w 187"/>
                <a:gd name="T9" fmla="*/ 217 h 403"/>
                <a:gd name="T10" fmla="*/ 21 w 187"/>
                <a:gd name="T11" fmla="*/ 280 h 403"/>
                <a:gd name="T12" fmla="*/ 28 w 187"/>
                <a:gd name="T13" fmla="*/ 302 h 403"/>
                <a:gd name="T14" fmla="*/ 45 w 187"/>
                <a:gd name="T15" fmla="*/ 345 h 403"/>
                <a:gd name="T16" fmla="*/ 57 w 187"/>
                <a:gd name="T17" fmla="*/ 364 h 403"/>
                <a:gd name="T18" fmla="*/ 72 w 187"/>
                <a:gd name="T19" fmla="*/ 381 h 403"/>
                <a:gd name="T20" fmla="*/ 89 w 187"/>
                <a:gd name="T21" fmla="*/ 393 h 403"/>
                <a:gd name="T22" fmla="*/ 123 w 187"/>
                <a:gd name="T23" fmla="*/ 403 h 403"/>
                <a:gd name="T24" fmla="*/ 141 w 187"/>
                <a:gd name="T25" fmla="*/ 401 h 403"/>
                <a:gd name="T26" fmla="*/ 156 w 187"/>
                <a:gd name="T27" fmla="*/ 396 h 403"/>
                <a:gd name="T28" fmla="*/ 170 w 187"/>
                <a:gd name="T29" fmla="*/ 386 h 403"/>
                <a:gd name="T30" fmla="*/ 180 w 187"/>
                <a:gd name="T31" fmla="*/ 370 h 403"/>
                <a:gd name="T32" fmla="*/ 187 w 187"/>
                <a:gd name="T33" fmla="*/ 352 h 403"/>
                <a:gd name="T34" fmla="*/ 187 w 187"/>
                <a:gd name="T35" fmla="*/ 333 h 403"/>
                <a:gd name="T36" fmla="*/ 182 w 187"/>
                <a:gd name="T37" fmla="*/ 297 h 403"/>
                <a:gd name="T38" fmla="*/ 159 w 187"/>
                <a:gd name="T39" fmla="*/ 246 h 403"/>
                <a:gd name="T40" fmla="*/ 146 w 187"/>
                <a:gd name="T41" fmla="*/ 214 h 403"/>
                <a:gd name="T42" fmla="*/ 141 w 187"/>
                <a:gd name="T43" fmla="*/ 193 h 403"/>
                <a:gd name="T44" fmla="*/ 137 w 187"/>
                <a:gd name="T45" fmla="*/ 156 h 403"/>
                <a:gd name="T46" fmla="*/ 142 w 187"/>
                <a:gd name="T47" fmla="*/ 99 h 403"/>
                <a:gd name="T48" fmla="*/ 146 w 187"/>
                <a:gd name="T49" fmla="*/ 58 h 403"/>
                <a:gd name="T50" fmla="*/ 146 w 187"/>
                <a:gd name="T51" fmla="*/ 51 h 403"/>
                <a:gd name="T52" fmla="*/ 141 w 187"/>
                <a:gd name="T53" fmla="*/ 34 h 403"/>
                <a:gd name="T54" fmla="*/ 130 w 187"/>
                <a:gd name="T55" fmla="*/ 21 h 403"/>
                <a:gd name="T56" fmla="*/ 115 w 187"/>
                <a:gd name="T57" fmla="*/ 9 h 403"/>
                <a:gd name="T58" fmla="*/ 98 w 187"/>
                <a:gd name="T59" fmla="*/ 0 h 403"/>
                <a:gd name="T60" fmla="*/ 77 w 187"/>
                <a:gd name="T61" fmla="*/ 0 h 403"/>
                <a:gd name="T62" fmla="*/ 55 w 187"/>
                <a:gd name="T63" fmla="*/ 10 h 403"/>
                <a:gd name="T64" fmla="*/ 33 w 187"/>
                <a:gd name="T65" fmla="*/ 31 h 403"/>
                <a:gd name="T66" fmla="*/ 21 w 187"/>
                <a:gd name="T67" fmla="*/ 46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403">
                  <a:moveTo>
                    <a:pt x="21" y="46"/>
                  </a:moveTo>
                  <a:lnTo>
                    <a:pt x="21" y="46"/>
                  </a:lnTo>
                  <a:lnTo>
                    <a:pt x="14" y="58"/>
                  </a:lnTo>
                  <a:lnTo>
                    <a:pt x="9" y="72"/>
                  </a:lnTo>
                  <a:lnTo>
                    <a:pt x="6" y="87"/>
                  </a:lnTo>
                  <a:lnTo>
                    <a:pt x="2" y="104"/>
                  </a:lnTo>
                  <a:lnTo>
                    <a:pt x="0" y="123"/>
                  </a:lnTo>
                  <a:lnTo>
                    <a:pt x="0" y="142"/>
                  </a:lnTo>
                  <a:lnTo>
                    <a:pt x="4" y="179"/>
                  </a:lnTo>
                  <a:lnTo>
                    <a:pt x="9" y="217"/>
                  </a:lnTo>
                  <a:lnTo>
                    <a:pt x="14" y="251"/>
                  </a:lnTo>
                  <a:lnTo>
                    <a:pt x="21" y="280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35" y="324"/>
                  </a:lnTo>
                  <a:lnTo>
                    <a:pt x="45" y="345"/>
                  </a:lnTo>
                  <a:lnTo>
                    <a:pt x="50" y="355"/>
                  </a:lnTo>
                  <a:lnTo>
                    <a:pt x="57" y="364"/>
                  </a:lnTo>
                  <a:lnTo>
                    <a:pt x="64" y="372"/>
                  </a:lnTo>
                  <a:lnTo>
                    <a:pt x="72" y="381"/>
                  </a:lnTo>
                  <a:lnTo>
                    <a:pt x="72" y="381"/>
                  </a:lnTo>
                  <a:lnTo>
                    <a:pt x="89" y="393"/>
                  </a:lnTo>
                  <a:lnTo>
                    <a:pt x="106" y="399"/>
                  </a:lnTo>
                  <a:lnTo>
                    <a:pt x="123" y="403"/>
                  </a:lnTo>
                  <a:lnTo>
                    <a:pt x="132" y="403"/>
                  </a:lnTo>
                  <a:lnTo>
                    <a:pt x="141" y="401"/>
                  </a:lnTo>
                  <a:lnTo>
                    <a:pt x="149" y="399"/>
                  </a:lnTo>
                  <a:lnTo>
                    <a:pt x="156" y="396"/>
                  </a:lnTo>
                  <a:lnTo>
                    <a:pt x="163" y="391"/>
                  </a:lnTo>
                  <a:lnTo>
                    <a:pt x="170" y="386"/>
                  </a:lnTo>
                  <a:lnTo>
                    <a:pt x="175" y="379"/>
                  </a:lnTo>
                  <a:lnTo>
                    <a:pt x="180" y="370"/>
                  </a:lnTo>
                  <a:lnTo>
                    <a:pt x="183" y="362"/>
                  </a:lnTo>
                  <a:lnTo>
                    <a:pt x="187" y="352"/>
                  </a:lnTo>
                  <a:lnTo>
                    <a:pt x="187" y="352"/>
                  </a:lnTo>
                  <a:lnTo>
                    <a:pt x="187" y="333"/>
                  </a:lnTo>
                  <a:lnTo>
                    <a:pt x="185" y="316"/>
                  </a:lnTo>
                  <a:lnTo>
                    <a:pt x="182" y="297"/>
                  </a:lnTo>
                  <a:lnTo>
                    <a:pt x="175" y="280"/>
                  </a:lnTo>
                  <a:lnTo>
                    <a:pt x="159" y="246"/>
                  </a:lnTo>
                  <a:lnTo>
                    <a:pt x="153" y="229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41" y="193"/>
                  </a:lnTo>
                  <a:lnTo>
                    <a:pt x="137" y="174"/>
                  </a:lnTo>
                  <a:lnTo>
                    <a:pt x="137" y="156"/>
                  </a:lnTo>
                  <a:lnTo>
                    <a:pt x="139" y="137"/>
                  </a:lnTo>
                  <a:lnTo>
                    <a:pt x="142" y="99"/>
                  </a:lnTo>
                  <a:lnTo>
                    <a:pt x="144" y="79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6" y="51"/>
                  </a:lnTo>
                  <a:lnTo>
                    <a:pt x="144" y="43"/>
                  </a:lnTo>
                  <a:lnTo>
                    <a:pt x="141" y="34"/>
                  </a:lnTo>
                  <a:lnTo>
                    <a:pt x="135" y="28"/>
                  </a:lnTo>
                  <a:lnTo>
                    <a:pt x="130" y="21"/>
                  </a:lnTo>
                  <a:lnTo>
                    <a:pt x="123" y="14"/>
                  </a:lnTo>
                  <a:lnTo>
                    <a:pt x="115" y="9"/>
                  </a:lnTo>
                  <a:lnTo>
                    <a:pt x="106" y="4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7" y="4"/>
                  </a:lnTo>
                  <a:lnTo>
                    <a:pt x="55" y="10"/>
                  </a:lnTo>
                  <a:lnTo>
                    <a:pt x="43" y="19"/>
                  </a:lnTo>
                  <a:lnTo>
                    <a:pt x="33" y="31"/>
                  </a:lnTo>
                  <a:lnTo>
                    <a:pt x="21" y="46"/>
                  </a:lnTo>
                  <a:lnTo>
                    <a:pt x="21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1" name="Freeform 11"/>
            <p:cNvSpPr>
              <a:spLocks/>
            </p:cNvSpPr>
            <p:nvPr/>
          </p:nvSpPr>
          <p:spPr bwMode="auto">
            <a:xfrm>
              <a:off x="547" y="1516"/>
              <a:ext cx="91" cy="198"/>
            </a:xfrm>
            <a:custGeom>
              <a:avLst/>
              <a:gdLst>
                <a:gd name="T0" fmla="*/ 21 w 183"/>
                <a:gd name="T1" fmla="*/ 44 h 395"/>
                <a:gd name="T2" fmla="*/ 9 w 183"/>
                <a:gd name="T3" fmla="*/ 70 h 395"/>
                <a:gd name="T4" fmla="*/ 2 w 183"/>
                <a:gd name="T5" fmla="*/ 102 h 395"/>
                <a:gd name="T6" fmla="*/ 0 w 183"/>
                <a:gd name="T7" fmla="*/ 138 h 395"/>
                <a:gd name="T8" fmla="*/ 9 w 183"/>
                <a:gd name="T9" fmla="*/ 213 h 395"/>
                <a:gd name="T10" fmla="*/ 21 w 183"/>
                <a:gd name="T11" fmla="*/ 274 h 395"/>
                <a:gd name="T12" fmla="*/ 26 w 183"/>
                <a:gd name="T13" fmla="*/ 297 h 395"/>
                <a:gd name="T14" fmla="*/ 43 w 183"/>
                <a:gd name="T15" fmla="*/ 339 h 395"/>
                <a:gd name="T16" fmla="*/ 62 w 183"/>
                <a:gd name="T17" fmla="*/ 366 h 395"/>
                <a:gd name="T18" fmla="*/ 70 w 183"/>
                <a:gd name="T19" fmla="*/ 375 h 395"/>
                <a:gd name="T20" fmla="*/ 103 w 183"/>
                <a:gd name="T21" fmla="*/ 392 h 395"/>
                <a:gd name="T22" fmla="*/ 128 w 183"/>
                <a:gd name="T23" fmla="*/ 395 h 395"/>
                <a:gd name="T24" fmla="*/ 145 w 183"/>
                <a:gd name="T25" fmla="*/ 392 h 395"/>
                <a:gd name="T26" fmla="*/ 159 w 183"/>
                <a:gd name="T27" fmla="*/ 385 h 395"/>
                <a:gd name="T28" fmla="*/ 171 w 183"/>
                <a:gd name="T29" fmla="*/ 372 h 395"/>
                <a:gd name="T30" fmla="*/ 180 w 183"/>
                <a:gd name="T31" fmla="*/ 355 h 395"/>
                <a:gd name="T32" fmla="*/ 181 w 183"/>
                <a:gd name="T33" fmla="*/ 344 h 395"/>
                <a:gd name="T34" fmla="*/ 181 w 183"/>
                <a:gd name="T35" fmla="*/ 310 h 395"/>
                <a:gd name="T36" fmla="*/ 171 w 183"/>
                <a:gd name="T37" fmla="*/ 274 h 395"/>
                <a:gd name="T38" fmla="*/ 149 w 183"/>
                <a:gd name="T39" fmla="*/ 225 h 395"/>
                <a:gd name="T40" fmla="*/ 142 w 183"/>
                <a:gd name="T41" fmla="*/ 210 h 395"/>
                <a:gd name="T42" fmla="*/ 133 w 183"/>
                <a:gd name="T43" fmla="*/ 170 h 395"/>
                <a:gd name="T44" fmla="*/ 135 w 183"/>
                <a:gd name="T45" fmla="*/ 133 h 395"/>
                <a:gd name="T46" fmla="*/ 142 w 183"/>
                <a:gd name="T47" fmla="*/ 76 h 395"/>
                <a:gd name="T48" fmla="*/ 142 w 183"/>
                <a:gd name="T49" fmla="*/ 58 h 395"/>
                <a:gd name="T50" fmla="*/ 140 w 183"/>
                <a:gd name="T51" fmla="*/ 42 h 395"/>
                <a:gd name="T52" fmla="*/ 132 w 183"/>
                <a:gd name="T53" fmla="*/ 25 h 395"/>
                <a:gd name="T54" fmla="*/ 120 w 183"/>
                <a:gd name="T55" fmla="*/ 12 h 395"/>
                <a:gd name="T56" fmla="*/ 104 w 183"/>
                <a:gd name="T57" fmla="*/ 3 h 395"/>
                <a:gd name="T58" fmla="*/ 86 w 183"/>
                <a:gd name="T59" fmla="*/ 0 h 395"/>
                <a:gd name="T60" fmla="*/ 65 w 183"/>
                <a:gd name="T61" fmla="*/ 3 h 395"/>
                <a:gd name="T62" fmla="*/ 43 w 183"/>
                <a:gd name="T63" fmla="*/ 18 h 395"/>
                <a:gd name="T64" fmla="*/ 21 w 183"/>
                <a:gd name="T65" fmla="*/ 44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395">
                  <a:moveTo>
                    <a:pt x="21" y="44"/>
                  </a:moveTo>
                  <a:lnTo>
                    <a:pt x="21" y="44"/>
                  </a:lnTo>
                  <a:lnTo>
                    <a:pt x="14" y="56"/>
                  </a:lnTo>
                  <a:lnTo>
                    <a:pt x="9" y="70"/>
                  </a:lnTo>
                  <a:lnTo>
                    <a:pt x="5" y="85"/>
                  </a:lnTo>
                  <a:lnTo>
                    <a:pt x="2" y="102"/>
                  </a:lnTo>
                  <a:lnTo>
                    <a:pt x="2" y="119"/>
                  </a:lnTo>
                  <a:lnTo>
                    <a:pt x="0" y="138"/>
                  </a:lnTo>
                  <a:lnTo>
                    <a:pt x="4" y="175"/>
                  </a:lnTo>
                  <a:lnTo>
                    <a:pt x="9" y="213"/>
                  </a:lnTo>
                  <a:lnTo>
                    <a:pt x="14" y="247"/>
                  </a:lnTo>
                  <a:lnTo>
                    <a:pt x="21" y="274"/>
                  </a:lnTo>
                  <a:lnTo>
                    <a:pt x="26" y="297"/>
                  </a:lnTo>
                  <a:lnTo>
                    <a:pt x="26" y="297"/>
                  </a:lnTo>
                  <a:lnTo>
                    <a:pt x="34" y="319"/>
                  </a:lnTo>
                  <a:lnTo>
                    <a:pt x="43" y="339"/>
                  </a:lnTo>
                  <a:lnTo>
                    <a:pt x="55" y="358"/>
                  </a:lnTo>
                  <a:lnTo>
                    <a:pt x="62" y="366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86" y="385"/>
                  </a:lnTo>
                  <a:lnTo>
                    <a:pt x="103" y="392"/>
                  </a:lnTo>
                  <a:lnTo>
                    <a:pt x="120" y="395"/>
                  </a:lnTo>
                  <a:lnTo>
                    <a:pt x="128" y="395"/>
                  </a:lnTo>
                  <a:lnTo>
                    <a:pt x="137" y="394"/>
                  </a:lnTo>
                  <a:lnTo>
                    <a:pt x="145" y="392"/>
                  </a:lnTo>
                  <a:lnTo>
                    <a:pt x="152" y="389"/>
                  </a:lnTo>
                  <a:lnTo>
                    <a:pt x="159" y="385"/>
                  </a:lnTo>
                  <a:lnTo>
                    <a:pt x="166" y="378"/>
                  </a:lnTo>
                  <a:lnTo>
                    <a:pt x="171" y="372"/>
                  </a:lnTo>
                  <a:lnTo>
                    <a:pt x="176" y="365"/>
                  </a:lnTo>
                  <a:lnTo>
                    <a:pt x="180" y="355"/>
                  </a:lnTo>
                  <a:lnTo>
                    <a:pt x="181" y="344"/>
                  </a:lnTo>
                  <a:lnTo>
                    <a:pt x="181" y="344"/>
                  </a:lnTo>
                  <a:lnTo>
                    <a:pt x="183" y="327"/>
                  </a:lnTo>
                  <a:lnTo>
                    <a:pt x="181" y="310"/>
                  </a:lnTo>
                  <a:lnTo>
                    <a:pt x="176" y="291"/>
                  </a:lnTo>
                  <a:lnTo>
                    <a:pt x="171" y="274"/>
                  </a:lnTo>
                  <a:lnTo>
                    <a:pt x="156" y="242"/>
                  </a:lnTo>
                  <a:lnTo>
                    <a:pt x="149" y="225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37" y="189"/>
                  </a:lnTo>
                  <a:lnTo>
                    <a:pt x="133" y="170"/>
                  </a:lnTo>
                  <a:lnTo>
                    <a:pt x="133" y="152"/>
                  </a:lnTo>
                  <a:lnTo>
                    <a:pt x="135" y="133"/>
                  </a:lnTo>
                  <a:lnTo>
                    <a:pt x="139" y="95"/>
                  </a:lnTo>
                  <a:lnTo>
                    <a:pt x="142" y="76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2" y="49"/>
                  </a:lnTo>
                  <a:lnTo>
                    <a:pt x="140" y="42"/>
                  </a:lnTo>
                  <a:lnTo>
                    <a:pt x="137" y="34"/>
                  </a:lnTo>
                  <a:lnTo>
                    <a:pt x="132" y="25"/>
                  </a:lnTo>
                  <a:lnTo>
                    <a:pt x="127" y="18"/>
                  </a:lnTo>
                  <a:lnTo>
                    <a:pt x="120" y="12"/>
                  </a:lnTo>
                  <a:lnTo>
                    <a:pt x="113" y="6"/>
                  </a:lnTo>
                  <a:lnTo>
                    <a:pt x="104" y="3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5" y="0"/>
                  </a:lnTo>
                  <a:lnTo>
                    <a:pt x="65" y="3"/>
                  </a:lnTo>
                  <a:lnTo>
                    <a:pt x="53" y="10"/>
                  </a:lnTo>
                  <a:lnTo>
                    <a:pt x="43" y="18"/>
                  </a:lnTo>
                  <a:lnTo>
                    <a:pt x="31" y="29"/>
                  </a:lnTo>
                  <a:lnTo>
                    <a:pt x="21" y="44"/>
                  </a:lnTo>
                  <a:lnTo>
                    <a:pt x="21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2" name="Freeform 12"/>
            <p:cNvSpPr>
              <a:spLocks/>
            </p:cNvSpPr>
            <p:nvPr/>
          </p:nvSpPr>
          <p:spPr bwMode="auto">
            <a:xfrm>
              <a:off x="548" y="1517"/>
              <a:ext cx="89" cy="196"/>
            </a:xfrm>
            <a:custGeom>
              <a:avLst/>
              <a:gdLst>
                <a:gd name="T0" fmla="*/ 19 w 178"/>
                <a:gd name="T1" fmla="*/ 46 h 391"/>
                <a:gd name="T2" fmla="*/ 8 w 178"/>
                <a:gd name="T3" fmla="*/ 70 h 391"/>
                <a:gd name="T4" fmla="*/ 2 w 178"/>
                <a:gd name="T5" fmla="*/ 103 h 391"/>
                <a:gd name="T6" fmla="*/ 0 w 178"/>
                <a:gd name="T7" fmla="*/ 139 h 391"/>
                <a:gd name="T8" fmla="*/ 8 w 178"/>
                <a:gd name="T9" fmla="*/ 212 h 391"/>
                <a:gd name="T10" fmla="*/ 20 w 178"/>
                <a:gd name="T11" fmla="*/ 273 h 391"/>
                <a:gd name="T12" fmla="*/ 25 w 178"/>
                <a:gd name="T13" fmla="*/ 294 h 391"/>
                <a:gd name="T14" fmla="*/ 41 w 178"/>
                <a:gd name="T15" fmla="*/ 336 h 391"/>
                <a:gd name="T16" fmla="*/ 60 w 178"/>
                <a:gd name="T17" fmla="*/ 362 h 391"/>
                <a:gd name="T18" fmla="*/ 68 w 178"/>
                <a:gd name="T19" fmla="*/ 371 h 391"/>
                <a:gd name="T20" fmla="*/ 101 w 178"/>
                <a:gd name="T21" fmla="*/ 388 h 391"/>
                <a:gd name="T22" fmla="*/ 125 w 178"/>
                <a:gd name="T23" fmla="*/ 391 h 391"/>
                <a:gd name="T24" fmla="*/ 142 w 178"/>
                <a:gd name="T25" fmla="*/ 388 h 391"/>
                <a:gd name="T26" fmla="*/ 155 w 178"/>
                <a:gd name="T27" fmla="*/ 381 h 391"/>
                <a:gd name="T28" fmla="*/ 167 w 178"/>
                <a:gd name="T29" fmla="*/ 369 h 391"/>
                <a:gd name="T30" fmla="*/ 174 w 178"/>
                <a:gd name="T31" fmla="*/ 352 h 391"/>
                <a:gd name="T32" fmla="*/ 178 w 178"/>
                <a:gd name="T33" fmla="*/ 342 h 391"/>
                <a:gd name="T34" fmla="*/ 176 w 178"/>
                <a:gd name="T35" fmla="*/ 307 h 391"/>
                <a:gd name="T36" fmla="*/ 166 w 178"/>
                <a:gd name="T37" fmla="*/ 273 h 391"/>
                <a:gd name="T38" fmla="*/ 145 w 178"/>
                <a:gd name="T39" fmla="*/ 224 h 391"/>
                <a:gd name="T40" fmla="*/ 138 w 178"/>
                <a:gd name="T41" fmla="*/ 207 h 391"/>
                <a:gd name="T42" fmla="*/ 131 w 178"/>
                <a:gd name="T43" fmla="*/ 169 h 391"/>
                <a:gd name="T44" fmla="*/ 131 w 178"/>
                <a:gd name="T45" fmla="*/ 133 h 391"/>
                <a:gd name="T46" fmla="*/ 138 w 178"/>
                <a:gd name="T47" fmla="*/ 58 h 391"/>
                <a:gd name="T48" fmla="*/ 138 w 178"/>
                <a:gd name="T49" fmla="*/ 50 h 391"/>
                <a:gd name="T50" fmla="*/ 133 w 178"/>
                <a:gd name="T51" fmla="*/ 34 h 391"/>
                <a:gd name="T52" fmla="*/ 123 w 178"/>
                <a:gd name="T53" fmla="*/ 21 h 391"/>
                <a:gd name="T54" fmla="*/ 109 w 178"/>
                <a:gd name="T55" fmla="*/ 9 h 391"/>
                <a:gd name="T56" fmla="*/ 92 w 178"/>
                <a:gd name="T57" fmla="*/ 2 h 391"/>
                <a:gd name="T58" fmla="*/ 73 w 178"/>
                <a:gd name="T59" fmla="*/ 2 h 391"/>
                <a:gd name="T60" fmla="*/ 53 w 178"/>
                <a:gd name="T61" fmla="*/ 11 h 391"/>
                <a:gd name="T62" fmla="*/ 31 w 178"/>
                <a:gd name="T63" fmla="*/ 31 h 391"/>
                <a:gd name="T64" fmla="*/ 19 w 178"/>
                <a:gd name="T65" fmla="*/ 4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391">
                  <a:moveTo>
                    <a:pt x="19" y="46"/>
                  </a:moveTo>
                  <a:lnTo>
                    <a:pt x="19" y="46"/>
                  </a:lnTo>
                  <a:lnTo>
                    <a:pt x="12" y="57"/>
                  </a:lnTo>
                  <a:lnTo>
                    <a:pt x="8" y="70"/>
                  </a:lnTo>
                  <a:lnTo>
                    <a:pt x="5" y="86"/>
                  </a:lnTo>
                  <a:lnTo>
                    <a:pt x="2" y="103"/>
                  </a:lnTo>
                  <a:lnTo>
                    <a:pt x="2" y="120"/>
                  </a:lnTo>
                  <a:lnTo>
                    <a:pt x="0" y="139"/>
                  </a:lnTo>
                  <a:lnTo>
                    <a:pt x="3" y="174"/>
                  </a:lnTo>
                  <a:lnTo>
                    <a:pt x="8" y="212"/>
                  </a:lnTo>
                  <a:lnTo>
                    <a:pt x="14" y="244"/>
                  </a:lnTo>
                  <a:lnTo>
                    <a:pt x="20" y="273"/>
                  </a:lnTo>
                  <a:lnTo>
                    <a:pt x="25" y="294"/>
                  </a:lnTo>
                  <a:lnTo>
                    <a:pt x="25" y="294"/>
                  </a:lnTo>
                  <a:lnTo>
                    <a:pt x="32" y="316"/>
                  </a:lnTo>
                  <a:lnTo>
                    <a:pt x="41" y="336"/>
                  </a:lnTo>
                  <a:lnTo>
                    <a:pt x="53" y="354"/>
                  </a:lnTo>
                  <a:lnTo>
                    <a:pt x="60" y="362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84" y="381"/>
                  </a:lnTo>
                  <a:lnTo>
                    <a:pt x="101" y="388"/>
                  </a:lnTo>
                  <a:lnTo>
                    <a:pt x="118" y="391"/>
                  </a:lnTo>
                  <a:lnTo>
                    <a:pt x="125" y="391"/>
                  </a:lnTo>
                  <a:lnTo>
                    <a:pt x="133" y="391"/>
                  </a:lnTo>
                  <a:lnTo>
                    <a:pt x="142" y="388"/>
                  </a:lnTo>
                  <a:lnTo>
                    <a:pt x="149" y="384"/>
                  </a:lnTo>
                  <a:lnTo>
                    <a:pt x="155" y="381"/>
                  </a:lnTo>
                  <a:lnTo>
                    <a:pt x="160" y="376"/>
                  </a:lnTo>
                  <a:lnTo>
                    <a:pt x="167" y="369"/>
                  </a:lnTo>
                  <a:lnTo>
                    <a:pt x="171" y="360"/>
                  </a:lnTo>
                  <a:lnTo>
                    <a:pt x="174" y="352"/>
                  </a:lnTo>
                  <a:lnTo>
                    <a:pt x="178" y="342"/>
                  </a:lnTo>
                  <a:lnTo>
                    <a:pt x="178" y="342"/>
                  </a:lnTo>
                  <a:lnTo>
                    <a:pt x="178" y="325"/>
                  </a:lnTo>
                  <a:lnTo>
                    <a:pt x="176" y="307"/>
                  </a:lnTo>
                  <a:lnTo>
                    <a:pt x="172" y="290"/>
                  </a:lnTo>
                  <a:lnTo>
                    <a:pt x="166" y="273"/>
                  </a:lnTo>
                  <a:lnTo>
                    <a:pt x="152" y="239"/>
                  </a:lnTo>
                  <a:lnTo>
                    <a:pt x="145" y="224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3" y="188"/>
                  </a:lnTo>
                  <a:lnTo>
                    <a:pt x="131" y="169"/>
                  </a:lnTo>
                  <a:lnTo>
                    <a:pt x="130" y="152"/>
                  </a:lnTo>
                  <a:lnTo>
                    <a:pt x="131" y="133"/>
                  </a:lnTo>
                  <a:lnTo>
                    <a:pt x="135" y="96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0"/>
                  </a:lnTo>
                  <a:lnTo>
                    <a:pt x="137" y="43"/>
                  </a:lnTo>
                  <a:lnTo>
                    <a:pt x="133" y="34"/>
                  </a:lnTo>
                  <a:lnTo>
                    <a:pt x="130" y="28"/>
                  </a:lnTo>
                  <a:lnTo>
                    <a:pt x="123" y="21"/>
                  </a:lnTo>
                  <a:lnTo>
                    <a:pt x="118" y="14"/>
                  </a:lnTo>
                  <a:lnTo>
                    <a:pt x="109" y="9"/>
                  </a:lnTo>
                  <a:lnTo>
                    <a:pt x="102" y="4"/>
                  </a:lnTo>
                  <a:lnTo>
                    <a:pt x="92" y="2"/>
                  </a:lnTo>
                  <a:lnTo>
                    <a:pt x="84" y="0"/>
                  </a:lnTo>
                  <a:lnTo>
                    <a:pt x="73" y="2"/>
                  </a:lnTo>
                  <a:lnTo>
                    <a:pt x="63" y="5"/>
                  </a:lnTo>
                  <a:lnTo>
                    <a:pt x="53" y="11"/>
                  </a:lnTo>
                  <a:lnTo>
                    <a:pt x="41" y="19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3" name="Freeform 13"/>
            <p:cNvSpPr>
              <a:spLocks/>
            </p:cNvSpPr>
            <p:nvPr/>
          </p:nvSpPr>
          <p:spPr bwMode="auto">
            <a:xfrm>
              <a:off x="550" y="1519"/>
              <a:ext cx="86" cy="192"/>
            </a:xfrm>
            <a:custGeom>
              <a:avLst/>
              <a:gdLst>
                <a:gd name="T0" fmla="*/ 17 w 173"/>
                <a:gd name="T1" fmla="*/ 44 h 384"/>
                <a:gd name="T2" fmla="*/ 7 w 173"/>
                <a:gd name="T3" fmla="*/ 70 h 384"/>
                <a:gd name="T4" fmla="*/ 0 w 173"/>
                <a:gd name="T5" fmla="*/ 100 h 384"/>
                <a:gd name="T6" fmla="*/ 0 w 173"/>
                <a:gd name="T7" fmla="*/ 135 h 384"/>
                <a:gd name="T8" fmla="*/ 5 w 173"/>
                <a:gd name="T9" fmla="*/ 206 h 384"/>
                <a:gd name="T10" fmla="*/ 19 w 173"/>
                <a:gd name="T11" fmla="*/ 268 h 384"/>
                <a:gd name="T12" fmla="*/ 24 w 173"/>
                <a:gd name="T13" fmla="*/ 288 h 384"/>
                <a:gd name="T14" fmla="*/ 40 w 173"/>
                <a:gd name="T15" fmla="*/ 329 h 384"/>
                <a:gd name="T16" fmla="*/ 58 w 173"/>
                <a:gd name="T17" fmla="*/ 356 h 384"/>
                <a:gd name="T18" fmla="*/ 65 w 173"/>
                <a:gd name="T19" fmla="*/ 363 h 384"/>
                <a:gd name="T20" fmla="*/ 98 w 173"/>
                <a:gd name="T21" fmla="*/ 382 h 384"/>
                <a:gd name="T22" fmla="*/ 122 w 173"/>
                <a:gd name="T23" fmla="*/ 384 h 384"/>
                <a:gd name="T24" fmla="*/ 137 w 173"/>
                <a:gd name="T25" fmla="*/ 382 h 384"/>
                <a:gd name="T26" fmla="*/ 151 w 173"/>
                <a:gd name="T27" fmla="*/ 373 h 384"/>
                <a:gd name="T28" fmla="*/ 161 w 173"/>
                <a:gd name="T29" fmla="*/ 361 h 384"/>
                <a:gd name="T30" fmla="*/ 169 w 173"/>
                <a:gd name="T31" fmla="*/ 346 h 384"/>
                <a:gd name="T32" fmla="*/ 171 w 173"/>
                <a:gd name="T33" fmla="*/ 336 h 384"/>
                <a:gd name="T34" fmla="*/ 171 w 173"/>
                <a:gd name="T35" fmla="*/ 302 h 384"/>
                <a:gd name="T36" fmla="*/ 161 w 173"/>
                <a:gd name="T37" fmla="*/ 268 h 384"/>
                <a:gd name="T38" fmla="*/ 140 w 173"/>
                <a:gd name="T39" fmla="*/ 220 h 384"/>
                <a:gd name="T40" fmla="*/ 134 w 173"/>
                <a:gd name="T41" fmla="*/ 203 h 384"/>
                <a:gd name="T42" fmla="*/ 127 w 173"/>
                <a:gd name="T43" fmla="*/ 167 h 384"/>
                <a:gd name="T44" fmla="*/ 127 w 173"/>
                <a:gd name="T45" fmla="*/ 131 h 384"/>
                <a:gd name="T46" fmla="*/ 135 w 173"/>
                <a:gd name="T47" fmla="*/ 56 h 384"/>
                <a:gd name="T48" fmla="*/ 134 w 173"/>
                <a:gd name="T49" fmla="*/ 49 h 384"/>
                <a:gd name="T50" fmla="*/ 128 w 173"/>
                <a:gd name="T51" fmla="*/ 34 h 384"/>
                <a:gd name="T52" fmla="*/ 120 w 173"/>
                <a:gd name="T53" fmla="*/ 19 h 384"/>
                <a:gd name="T54" fmla="*/ 106 w 173"/>
                <a:gd name="T55" fmla="*/ 8 h 384"/>
                <a:gd name="T56" fmla="*/ 89 w 173"/>
                <a:gd name="T57" fmla="*/ 1 h 384"/>
                <a:gd name="T58" fmla="*/ 70 w 173"/>
                <a:gd name="T59" fmla="*/ 1 h 384"/>
                <a:gd name="T60" fmla="*/ 50 w 173"/>
                <a:gd name="T61" fmla="*/ 10 h 384"/>
                <a:gd name="T62" fmla="*/ 28 w 173"/>
                <a:gd name="T63" fmla="*/ 29 h 384"/>
                <a:gd name="T64" fmla="*/ 17 w 173"/>
                <a:gd name="T65" fmla="*/ 4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384">
                  <a:moveTo>
                    <a:pt x="17" y="44"/>
                  </a:moveTo>
                  <a:lnTo>
                    <a:pt x="17" y="44"/>
                  </a:lnTo>
                  <a:lnTo>
                    <a:pt x="11" y="56"/>
                  </a:lnTo>
                  <a:lnTo>
                    <a:pt x="7" y="70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0" y="118"/>
                  </a:lnTo>
                  <a:lnTo>
                    <a:pt x="0" y="135"/>
                  </a:lnTo>
                  <a:lnTo>
                    <a:pt x="2" y="172"/>
                  </a:lnTo>
                  <a:lnTo>
                    <a:pt x="5" y="206"/>
                  </a:lnTo>
                  <a:lnTo>
                    <a:pt x="12" y="240"/>
                  </a:lnTo>
                  <a:lnTo>
                    <a:pt x="19" y="268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31" y="310"/>
                  </a:lnTo>
                  <a:lnTo>
                    <a:pt x="40" y="329"/>
                  </a:lnTo>
                  <a:lnTo>
                    <a:pt x="52" y="348"/>
                  </a:lnTo>
                  <a:lnTo>
                    <a:pt x="58" y="356"/>
                  </a:lnTo>
                  <a:lnTo>
                    <a:pt x="65" y="363"/>
                  </a:lnTo>
                  <a:lnTo>
                    <a:pt x="65" y="363"/>
                  </a:lnTo>
                  <a:lnTo>
                    <a:pt x="81" y="375"/>
                  </a:lnTo>
                  <a:lnTo>
                    <a:pt x="98" y="382"/>
                  </a:lnTo>
                  <a:lnTo>
                    <a:pt x="113" y="384"/>
                  </a:lnTo>
                  <a:lnTo>
                    <a:pt x="122" y="384"/>
                  </a:lnTo>
                  <a:lnTo>
                    <a:pt x="128" y="384"/>
                  </a:lnTo>
                  <a:lnTo>
                    <a:pt x="137" y="382"/>
                  </a:lnTo>
                  <a:lnTo>
                    <a:pt x="144" y="379"/>
                  </a:lnTo>
                  <a:lnTo>
                    <a:pt x="151" y="373"/>
                  </a:lnTo>
                  <a:lnTo>
                    <a:pt x="156" y="368"/>
                  </a:lnTo>
                  <a:lnTo>
                    <a:pt x="161" y="361"/>
                  </a:lnTo>
                  <a:lnTo>
                    <a:pt x="166" y="355"/>
                  </a:lnTo>
                  <a:lnTo>
                    <a:pt x="169" y="346"/>
                  </a:lnTo>
                  <a:lnTo>
                    <a:pt x="171" y="336"/>
                  </a:lnTo>
                  <a:lnTo>
                    <a:pt x="171" y="336"/>
                  </a:lnTo>
                  <a:lnTo>
                    <a:pt x="173" y="319"/>
                  </a:lnTo>
                  <a:lnTo>
                    <a:pt x="171" y="302"/>
                  </a:lnTo>
                  <a:lnTo>
                    <a:pt x="166" y="285"/>
                  </a:lnTo>
                  <a:lnTo>
                    <a:pt x="161" y="268"/>
                  </a:lnTo>
                  <a:lnTo>
                    <a:pt x="147" y="235"/>
                  </a:lnTo>
                  <a:lnTo>
                    <a:pt x="140" y="220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28" y="184"/>
                  </a:lnTo>
                  <a:lnTo>
                    <a:pt x="127" y="167"/>
                  </a:lnTo>
                  <a:lnTo>
                    <a:pt x="127" y="148"/>
                  </a:lnTo>
                  <a:lnTo>
                    <a:pt x="127" y="131"/>
                  </a:lnTo>
                  <a:lnTo>
                    <a:pt x="132" y="94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4" y="49"/>
                  </a:lnTo>
                  <a:lnTo>
                    <a:pt x="132" y="41"/>
                  </a:lnTo>
                  <a:lnTo>
                    <a:pt x="128" y="34"/>
                  </a:lnTo>
                  <a:lnTo>
                    <a:pt x="125" y="25"/>
                  </a:lnTo>
                  <a:lnTo>
                    <a:pt x="120" y="19"/>
                  </a:lnTo>
                  <a:lnTo>
                    <a:pt x="113" y="13"/>
                  </a:lnTo>
                  <a:lnTo>
                    <a:pt x="106" y="8"/>
                  </a:lnTo>
                  <a:lnTo>
                    <a:pt x="98" y="3"/>
                  </a:lnTo>
                  <a:lnTo>
                    <a:pt x="89" y="1"/>
                  </a:lnTo>
                  <a:lnTo>
                    <a:pt x="81" y="0"/>
                  </a:lnTo>
                  <a:lnTo>
                    <a:pt x="70" y="1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0" y="19"/>
                  </a:lnTo>
                  <a:lnTo>
                    <a:pt x="28" y="29"/>
                  </a:lnTo>
                  <a:lnTo>
                    <a:pt x="17" y="44"/>
                  </a:lnTo>
                  <a:lnTo>
                    <a:pt x="17" y="4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4" name="Freeform 14"/>
            <p:cNvSpPr>
              <a:spLocks/>
            </p:cNvSpPr>
            <p:nvPr/>
          </p:nvSpPr>
          <p:spPr bwMode="auto">
            <a:xfrm>
              <a:off x="550" y="1521"/>
              <a:ext cx="84" cy="189"/>
            </a:xfrm>
            <a:custGeom>
              <a:avLst/>
              <a:gdLst>
                <a:gd name="T0" fmla="*/ 17 w 167"/>
                <a:gd name="T1" fmla="*/ 43 h 379"/>
                <a:gd name="T2" fmla="*/ 5 w 167"/>
                <a:gd name="T3" fmla="*/ 68 h 379"/>
                <a:gd name="T4" fmla="*/ 0 w 167"/>
                <a:gd name="T5" fmla="*/ 99 h 379"/>
                <a:gd name="T6" fmla="*/ 0 w 167"/>
                <a:gd name="T7" fmla="*/ 133 h 379"/>
                <a:gd name="T8" fmla="*/ 5 w 167"/>
                <a:gd name="T9" fmla="*/ 203 h 379"/>
                <a:gd name="T10" fmla="*/ 17 w 167"/>
                <a:gd name="T11" fmla="*/ 263 h 379"/>
                <a:gd name="T12" fmla="*/ 24 w 167"/>
                <a:gd name="T13" fmla="*/ 283 h 379"/>
                <a:gd name="T14" fmla="*/ 38 w 167"/>
                <a:gd name="T15" fmla="*/ 324 h 379"/>
                <a:gd name="T16" fmla="*/ 56 w 167"/>
                <a:gd name="T17" fmla="*/ 350 h 379"/>
                <a:gd name="T18" fmla="*/ 65 w 167"/>
                <a:gd name="T19" fmla="*/ 358 h 379"/>
                <a:gd name="T20" fmla="*/ 94 w 167"/>
                <a:gd name="T21" fmla="*/ 376 h 379"/>
                <a:gd name="T22" fmla="*/ 118 w 167"/>
                <a:gd name="T23" fmla="*/ 379 h 379"/>
                <a:gd name="T24" fmla="*/ 133 w 167"/>
                <a:gd name="T25" fmla="*/ 376 h 379"/>
                <a:gd name="T26" fmla="*/ 147 w 167"/>
                <a:gd name="T27" fmla="*/ 369 h 379"/>
                <a:gd name="T28" fmla="*/ 157 w 167"/>
                <a:gd name="T29" fmla="*/ 357 h 379"/>
                <a:gd name="T30" fmla="*/ 164 w 167"/>
                <a:gd name="T31" fmla="*/ 340 h 379"/>
                <a:gd name="T32" fmla="*/ 167 w 167"/>
                <a:gd name="T33" fmla="*/ 329 h 379"/>
                <a:gd name="T34" fmla="*/ 166 w 167"/>
                <a:gd name="T35" fmla="*/ 297 h 379"/>
                <a:gd name="T36" fmla="*/ 157 w 167"/>
                <a:gd name="T37" fmla="*/ 263 h 379"/>
                <a:gd name="T38" fmla="*/ 130 w 167"/>
                <a:gd name="T39" fmla="*/ 200 h 379"/>
                <a:gd name="T40" fmla="*/ 125 w 167"/>
                <a:gd name="T41" fmla="*/ 181 h 379"/>
                <a:gd name="T42" fmla="*/ 123 w 167"/>
                <a:gd name="T43" fmla="*/ 145 h 379"/>
                <a:gd name="T44" fmla="*/ 128 w 167"/>
                <a:gd name="T45" fmla="*/ 92 h 379"/>
                <a:gd name="T46" fmla="*/ 132 w 167"/>
                <a:gd name="T47" fmla="*/ 55 h 379"/>
                <a:gd name="T48" fmla="*/ 128 w 167"/>
                <a:gd name="T49" fmla="*/ 41 h 379"/>
                <a:gd name="T50" fmla="*/ 121 w 167"/>
                <a:gd name="T51" fmla="*/ 26 h 379"/>
                <a:gd name="T52" fmla="*/ 109 w 167"/>
                <a:gd name="T53" fmla="*/ 12 h 379"/>
                <a:gd name="T54" fmla="*/ 96 w 167"/>
                <a:gd name="T55" fmla="*/ 4 h 379"/>
                <a:gd name="T56" fmla="*/ 79 w 167"/>
                <a:gd name="T57" fmla="*/ 0 h 379"/>
                <a:gd name="T58" fmla="*/ 58 w 167"/>
                <a:gd name="T59" fmla="*/ 4 h 379"/>
                <a:gd name="T60" fmla="*/ 38 w 167"/>
                <a:gd name="T61" fmla="*/ 17 h 379"/>
                <a:gd name="T62" fmla="*/ 17 w 167"/>
                <a:gd name="T63" fmla="*/ 4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379">
                  <a:moveTo>
                    <a:pt x="17" y="43"/>
                  </a:moveTo>
                  <a:lnTo>
                    <a:pt x="17" y="43"/>
                  </a:lnTo>
                  <a:lnTo>
                    <a:pt x="10" y="55"/>
                  </a:lnTo>
                  <a:lnTo>
                    <a:pt x="5" y="68"/>
                  </a:lnTo>
                  <a:lnTo>
                    <a:pt x="2" y="82"/>
                  </a:lnTo>
                  <a:lnTo>
                    <a:pt x="0" y="99"/>
                  </a:lnTo>
                  <a:lnTo>
                    <a:pt x="0" y="116"/>
                  </a:lnTo>
                  <a:lnTo>
                    <a:pt x="0" y="133"/>
                  </a:lnTo>
                  <a:lnTo>
                    <a:pt x="2" y="169"/>
                  </a:lnTo>
                  <a:lnTo>
                    <a:pt x="5" y="203"/>
                  </a:lnTo>
                  <a:lnTo>
                    <a:pt x="12" y="236"/>
                  </a:lnTo>
                  <a:lnTo>
                    <a:pt x="17" y="263"/>
                  </a:lnTo>
                  <a:lnTo>
                    <a:pt x="24" y="283"/>
                  </a:lnTo>
                  <a:lnTo>
                    <a:pt x="24" y="283"/>
                  </a:lnTo>
                  <a:lnTo>
                    <a:pt x="29" y="306"/>
                  </a:lnTo>
                  <a:lnTo>
                    <a:pt x="38" y="324"/>
                  </a:lnTo>
                  <a:lnTo>
                    <a:pt x="50" y="341"/>
                  </a:lnTo>
                  <a:lnTo>
                    <a:pt x="56" y="350"/>
                  </a:lnTo>
                  <a:lnTo>
                    <a:pt x="65" y="358"/>
                  </a:lnTo>
                  <a:lnTo>
                    <a:pt x="65" y="358"/>
                  </a:lnTo>
                  <a:lnTo>
                    <a:pt x="79" y="369"/>
                  </a:lnTo>
                  <a:lnTo>
                    <a:pt x="94" y="376"/>
                  </a:lnTo>
                  <a:lnTo>
                    <a:pt x="109" y="379"/>
                  </a:lnTo>
                  <a:lnTo>
                    <a:pt x="118" y="379"/>
                  </a:lnTo>
                  <a:lnTo>
                    <a:pt x="125" y="377"/>
                  </a:lnTo>
                  <a:lnTo>
                    <a:pt x="133" y="376"/>
                  </a:lnTo>
                  <a:lnTo>
                    <a:pt x="140" y="372"/>
                  </a:lnTo>
                  <a:lnTo>
                    <a:pt x="147" y="369"/>
                  </a:lnTo>
                  <a:lnTo>
                    <a:pt x="152" y="364"/>
                  </a:lnTo>
                  <a:lnTo>
                    <a:pt x="157" y="357"/>
                  </a:lnTo>
                  <a:lnTo>
                    <a:pt x="161" y="348"/>
                  </a:lnTo>
                  <a:lnTo>
                    <a:pt x="164" y="340"/>
                  </a:lnTo>
                  <a:lnTo>
                    <a:pt x="167" y="329"/>
                  </a:lnTo>
                  <a:lnTo>
                    <a:pt x="167" y="329"/>
                  </a:lnTo>
                  <a:lnTo>
                    <a:pt x="167" y="312"/>
                  </a:lnTo>
                  <a:lnTo>
                    <a:pt x="166" y="297"/>
                  </a:lnTo>
                  <a:lnTo>
                    <a:pt x="162" y="280"/>
                  </a:lnTo>
                  <a:lnTo>
                    <a:pt x="157" y="263"/>
                  </a:lnTo>
                  <a:lnTo>
                    <a:pt x="144" y="232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25" y="181"/>
                  </a:lnTo>
                  <a:lnTo>
                    <a:pt x="123" y="164"/>
                  </a:lnTo>
                  <a:lnTo>
                    <a:pt x="123" y="145"/>
                  </a:lnTo>
                  <a:lnTo>
                    <a:pt x="123" y="128"/>
                  </a:lnTo>
                  <a:lnTo>
                    <a:pt x="128" y="92"/>
                  </a:lnTo>
                  <a:lnTo>
                    <a:pt x="132" y="55"/>
                  </a:lnTo>
                  <a:lnTo>
                    <a:pt x="132" y="55"/>
                  </a:lnTo>
                  <a:lnTo>
                    <a:pt x="130" y="48"/>
                  </a:lnTo>
                  <a:lnTo>
                    <a:pt x="128" y="41"/>
                  </a:lnTo>
                  <a:lnTo>
                    <a:pt x="126" y="33"/>
                  </a:lnTo>
                  <a:lnTo>
                    <a:pt x="121" y="26"/>
                  </a:lnTo>
                  <a:lnTo>
                    <a:pt x="116" y="19"/>
                  </a:lnTo>
                  <a:lnTo>
                    <a:pt x="109" y="12"/>
                  </a:lnTo>
                  <a:lnTo>
                    <a:pt x="103" y="7"/>
                  </a:lnTo>
                  <a:lnTo>
                    <a:pt x="96" y="4"/>
                  </a:lnTo>
                  <a:lnTo>
                    <a:pt x="87" y="0"/>
                  </a:lnTo>
                  <a:lnTo>
                    <a:pt x="79" y="0"/>
                  </a:lnTo>
                  <a:lnTo>
                    <a:pt x="68" y="0"/>
                  </a:lnTo>
                  <a:lnTo>
                    <a:pt x="58" y="4"/>
                  </a:lnTo>
                  <a:lnTo>
                    <a:pt x="48" y="10"/>
                  </a:lnTo>
                  <a:lnTo>
                    <a:pt x="38" y="17"/>
                  </a:lnTo>
                  <a:lnTo>
                    <a:pt x="27" y="29"/>
                  </a:lnTo>
                  <a:lnTo>
                    <a:pt x="17" y="43"/>
                  </a:lnTo>
                  <a:lnTo>
                    <a:pt x="17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5" name="Freeform 15"/>
            <p:cNvSpPr>
              <a:spLocks/>
            </p:cNvSpPr>
            <p:nvPr/>
          </p:nvSpPr>
          <p:spPr bwMode="auto">
            <a:xfrm>
              <a:off x="551" y="1522"/>
              <a:ext cx="82" cy="186"/>
            </a:xfrm>
            <a:custGeom>
              <a:avLst/>
              <a:gdLst>
                <a:gd name="T0" fmla="*/ 17 w 164"/>
                <a:gd name="T1" fmla="*/ 42 h 372"/>
                <a:gd name="T2" fmla="*/ 17 w 164"/>
                <a:gd name="T3" fmla="*/ 42 h 372"/>
                <a:gd name="T4" fmla="*/ 10 w 164"/>
                <a:gd name="T5" fmla="*/ 52 h 372"/>
                <a:gd name="T6" fmla="*/ 5 w 164"/>
                <a:gd name="T7" fmla="*/ 66 h 372"/>
                <a:gd name="T8" fmla="*/ 1 w 164"/>
                <a:gd name="T9" fmla="*/ 80 h 372"/>
                <a:gd name="T10" fmla="*/ 0 w 164"/>
                <a:gd name="T11" fmla="*/ 97 h 372"/>
                <a:gd name="T12" fmla="*/ 0 w 164"/>
                <a:gd name="T13" fmla="*/ 129 h 372"/>
                <a:gd name="T14" fmla="*/ 1 w 164"/>
                <a:gd name="T15" fmla="*/ 165 h 372"/>
                <a:gd name="T16" fmla="*/ 5 w 164"/>
                <a:gd name="T17" fmla="*/ 199 h 372"/>
                <a:gd name="T18" fmla="*/ 12 w 164"/>
                <a:gd name="T19" fmla="*/ 232 h 372"/>
                <a:gd name="T20" fmla="*/ 17 w 164"/>
                <a:gd name="T21" fmla="*/ 259 h 372"/>
                <a:gd name="T22" fmla="*/ 22 w 164"/>
                <a:gd name="T23" fmla="*/ 279 h 372"/>
                <a:gd name="T24" fmla="*/ 22 w 164"/>
                <a:gd name="T25" fmla="*/ 279 h 372"/>
                <a:gd name="T26" fmla="*/ 29 w 164"/>
                <a:gd name="T27" fmla="*/ 300 h 372"/>
                <a:gd name="T28" fmla="*/ 37 w 164"/>
                <a:gd name="T29" fmla="*/ 319 h 372"/>
                <a:gd name="T30" fmla="*/ 48 w 164"/>
                <a:gd name="T31" fmla="*/ 336 h 372"/>
                <a:gd name="T32" fmla="*/ 54 w 164"/>
                <a:gd name="T33" fmla="*/ 344 h 372"/>
                <a:gd name="T34" fmla="*/ 63 w 164"/>
                <a:gd name="T35" fmla="*/ 351 h 372"/>
                <a:gd name="T36" fmla="*/ 63 w 164"/>
                <a:gd name="T37" fmla="*/ 351 h 372"/>
                <a:gd name="T38" fmla="*/ 77 w 164"/>
                <a:gd name="T39" fmla="*/ 361 h 372"/>
                <a:gd name="T40" fmla="*/ 92 w 164"/>
                <a:gd name="T41" fmla="*/ 368 h 372"/>
                <a:gd name="T42" fmla="*/ 107 w 164"/>
                <a:gd name="T43" fmla="*/ 372 h 372"/>
                <a:gd name="T44" fmla="*/ 123 w 164"/>
                <a:gd name="T45" fmla="*/ 370 h 372"/>
                <a:gd name="T46" fmla="*/ 130 w 164"/>
                <a:gd name="T47" fmla="*/ 368 h 372"/>
                <a:gd name="T48" fmla="*/ 136 w 164"/>
                <a:gd name="T49" fmla="*/ 365 h 372"/>
                <a:gd name="T50" fmla="*/ 142 w 164"/>
                <a:gd name="T51" fmla="*/ 361 h 372"/>
                <a:gd name="T52" fmla="*/ 148 w 164"/>
                <a:gd name="T53" fmla="*/ 356 h 372"/>
                <a:gd name="T54" fmla="*/ 153 w 164"/>
                <a:gd name="T55" fmla="*/ 349 h 372"/>
                <a:gd name="T56" fmla="*/ 157 w 164"/>
                <a:gd name="T57" fmla="*/ 343 h 372"/>
                <a:gd name="T58" fmla="*/ 160 w 164"/>
                <a:gd name="T59" fmla="*/ 334 h 372"/>
                <a:gd name="T60" fmla="*/ 162 w 164"/>
                <a:gd name="T61" fmla="*/ 324 h 372"/>
                <a:gd name="T62" fmla="*/ 162 w 164"/>
                <a:gd name="T63" fmla="*/ 324 h 372"/>
                <a:gd name="T64" fmla="*/ 164 w 164"/>
                <a:gd name="T65" fmla="*/ 307 h 372"/>
                <a:gd name="T66" fmla="*/ 162 w 164"/>
                <a:gd name="T67" fmla="*/ 291 h 372"/>
                <a:gd name="T68" fmla="*/ 159 w 164"/>
                <a:gd name="T69" fmla="*/ 274 h 372"/>
                <a:gd name="T70" fmla="*/ 152 w 164"/>
                <a:gd name="T71" fmla="*/ 259 h 372"/>
                <a:gd name="T72" fmla="*/ 138 w 164"/>
                <a:gd name="T73" fmla="*/ 227 h 372"/>
                <a:gd name="T74" fmla="*/ 126 w 164"/>
                <a:gd name="T75" fmla="*/ 196 h 372"/>
                <a:gd name="T76" fmla="*/ 126 w 164"/>
                <a:gd name="T77" fmla="*/ 196 h 372"/>
                <a:gd name="T78" fmla="*/ 123 w 164"/>
                <a:gd name="T79" fmla="*/ 179 h 372"/>
                <a:gd name="T80" fmla="*/ 119 w 164"/>
                <a:gd name="T81" fmla="*/ 160 h 372"/>
                <a:gd name="T82" fmla="*/ 119 w 164"/>
                <a:gd name="T83" fmla="*/ 143 h 372"/>
                <a:gd name="T84" fmla="*/ 121 w 164"/>
                <a:gd name="T85" fmla="*/ 126 h 372"/>
                <a:gd name="T86" fmla="*/ 124 w 164"/>
                <a:gd name="T87" fmla="*/ 90 h 372"/>
                <a:gd name="T88" fmla="*/ 128 w 164"/>
                <a:gd name="T89" fmla="*/ 54 h 372"/>
                <a:gd name="T90" fmla="*/ 128 w 164"/>
                <a:gd name="T91" fmla="*/ 54 h 372"/>
                <a:gd name="T92" fmla="*/ 126 w 164"/>
                <a:gd name="T93" fmla="*/ 46 h 372"/>
                <a:gd name="T94" fmla="*/ 124 w 164"/>
                <a:gd name="T95" fmla="*/ 39 h 372"/>
                <a:gd name="T96" fmla="*/ 123 w 164"/>
                <a:gd name="T97" fmla="*/ 32 h 372"/>
                <a:gd name="T98" fmla="*/ 118 w 164"/>
                <a:gd name="T99" fmla="*/ 25 h 372"/>
                <a:gd name="T100" fmla="*/ 112 w 164"/>
                <a:gd name="T101" fmla="*/ 18 h 372"/>
                <a:gd name="T102" fmla="*/ 107 w 164"/>
                <a:gd name="T103" fmla="*/ 12 h 372"/>
                <a:gd name="T104" fmla="*/ 101 w 164"/>
                <a:gd name="T105" fmla="*/ 6 h 372"/>
                <a:gd name="T106" fmla="*/ 92 w 164"/>
                <a:gd name="T107" fmla="*/ 3 h 372"/>
                <a:gd name="T108" fmla="*/ 85 w 164"/>
                <a:gd name="T109" fmla="*/ 0 h 372"/>
                <a:gd name="T110" fmla="*/ 75 w 164"/>
                <a:gd name="T111" fmla="*/ 0 h 372"/>
                <a:gd name="T112" fmla="*/ 66 w 164"/>
                <a:gd name="T113" fmla="*/ 0 h 372"/>
                <a:gd name="T114" fmla="*/ 56 w 164"/>
                <a:gd name="T115" fmla="*/ 3 h 372"/>
                <a:gd name="T116" fmla="*/ 48 w 164"/>
                <a:gd name="T117" fmla="*/ 8 h 372"/>
                <a:gd name="T118" fmla="*/ 37 w 164"/>
                <a:gd name="T119" fmla="*/ 17 h 372"/>
                <a:gd name="T120" fmla="*/ 27 w 164"/>
                <a:gd name="T121" fmla="*/ 27 h 372"/>
                <a:gd name="T122" fmla="*/ 17 w 164"/>
                <a:gd name="T123" fmla="*/ 42 h 372"/>
                <a:gd name="T124" fmla="*/ 17 w 164"/>
                <a:gd name="T125" fmla="*/ 4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" h="372">
                  <a:moveTo>
                    <a:pt x="17" y="42"/>
                  </a:moveTo>
                  <a:lnTo>
                    <a:pt x="17" y="42"/>
                  </a:lnTo>
                  <a:lnTo>
                    <a:pt x="10" y="52"/>
                  </a:lnTo>
                  <a:lnTo>
                    <a:pt x="5" y="66"/>
                  </a:lnTo>
                  <a:lnTo>
                    <a:pt x="1" y="80"/>
                  </a:lnTo>
                  <a:lnTo>
                    <a:pt x="0" y="97"/>
                  </a:lnTo>
                  <a:lnTo>
                    <a:pt x="0" y="129"/>
                  </a:lnTo>
                  <a:lnTo>
                    <a:pt x="1" y="165"/>
                  </a:lnTo>
                  <a:lnTo>
                    <a:pt x="5" y="199"/>
                  </a:lnTo>
                  <a:lnTo>
                    <a:pt x="12" y="232"/>
                  </a:lnTo>
                  <a:lnTo>
                    <a:pt x="17" y="259"/>
                  </a:lnTo>
                  <a:lnTo>
                    <a:pt x="22" y="279"/>
                  </a:lnTo>
                  <a:lnTo>
                    <a:pt x="22" y="279"/>
                  </a:lnTo>
                  <a:lnTo>
                    <a:pt x="29" y="300"/>
                  </a:lnTo>
                  <a:lnTo>
                    <a:pt x="37" y="319"/>
                  </a:lnTo>
                  <a:lnTo>
                    <a:pt x="48" y="336"/>
                  </a:lnTo>
                  <a:lnTo>
                    <a:pt x="54" y="344"/>
                  </a:lnTo>
                  <a:lnTo>
                    <a:pt x="63" y="351"/>
                  </a:lnTo>
                  <a:lnTo>
                    <a:pt x="63" y="351"/>
                  </a:lnTo>
                  <a:lnTo>
                    <a:pt x="77" y="361"/>
                  </a:lnTo>
                  <a:lnTo>
                    <a:pt x="92" y="368"/>
                  </a:lnTo>
                  <a:lnTo>
                    <a:pt x="107" y="372"/>
                  </a:lnTo>
                  <a:lnTo>
                    <a:pt x="123" y="370"/>
                  </a:lnTo>
                  <a:lnTo>
                    <a:pt x="130" y="368"/>
                  </a:lnTo>
                  <a:lnTo>
                    <a:pt x="136" y="365"/>
                  </a:lnTo>
                  <a:lnTo>
                    <a:pt x="142" y="361"/>
                  </a:lnTo>
                  <a:lnTo>
                    <a:pt x="148" y="356"/>
                  </a:lnTo>
                  <a:lnTo>
                    <a:pt x="153" y="349"/>
                  </a:lnTo>
                  <a:lnTo>
                    <a:pt x="157" y="343"/>
                  </a:lnTo>
                  <a:lnTo>
                    <a:pt x="160" y="334"/>
                  </a:lnTo>
                  <a:lnTo>
                    <a:pt x="162" y="324"/>
                  </a:lnTo>
                  <a:lnTo>
                    <a:pt x="162" y="324"/>
                  </a:lnTo>
                  <a:lnTo>
                    <a:pt x="164" y="307"/>
                  </a:lnTo>
                  <a:lnTo>
                    <a:pt x="162" y="291"/>
                  </a:lnTo>
                  <a:lnTo>
                    <a:pt x="159" y="274"/>
                  </a:lnTo>
                  <a:lnTo>
                    <a:pt x="152" y="259"/>
                  </a:lnTo>
                  <a:lnTo>
                    <a:pt x="138" y="227"/>
                  </a:lnTo>
                  <a:lnTo>
                    <a:pt x="126" y="196"/>
                  </a:lnTo>
                  <a:lnTo>
                    <a:pt x="126" y="196"/>
                  </a:lnTo>
                  <a:lnTo>
                    <a:pt x="123" y="179"/>
                  </a:lnTo>
                  <a:lnTo>
                    <a:pt x="119" y="160"/>
                  </a:lnTo>
                  <a:lnTo>
                    <a:pt x="119" y="143"/>
                  </a:lnTo>
                  <a:lnTo>
                    <a:pt x="121" y="126"/>
                  </a:lnTo>
                  <a:lnTo>
                    <a:pt x="124" y="90"/>
                  </a:lnTo>
                  <a:lnTo>
                    <a:pt x="128" y="54"/>
                  </a:lnTo>
                  <a:lnTo>
                    <a:pt x="128" y="54"/>
                  </a:lnTo>
                  <a:lnTo>
                    <a:pt x="126" y="46"/>
                  </a:lnTo>
                  <a:lnTo>
                    <a:pt x="124" y="39"/>
                  </a:lnTo>
                  <a:lnTo>
                    <a:pt x="123" y="32"/>
                  </a:lnTo>
                  <a:lnTo>
                    <a:pt x="118" y="25"/>
                  </a:lnTo>
                  <a:lnTo>
                    <a:pt x="112" y="18"/>
                  </a:lnTo>
                  <a:lnTo>
                    <a:pt x="107" y="12"/>
                  </a:lnTo>
                  <a:lnTo>
                    <a:pt x="101" y="6"/>
                  </a:lnTo>
                  <a:lnTo>
                    <a:pt x="92" y="3"/>
                  </a:lnTo>
                  <a:lnTo>
                    <a:pt x="85" y="0"/>
                  </a:lnTo>
                  <a:lnTo>
                    <a:pt x="75" y="0"/>
                  </a:lnTo>
                  <a:lnTo>
                    <a:pt x="66" y="0"/>
                  </a:lnTo>
                  <a:lnTo>
                    <a:pt x="56" y="3"/>
                  </a:lnTo>
                  <a:lnTo>
                    <a:pt x="48" y="8"/>
                  </a:lnTo>
                  <a:lnTo>
                    <a:pt x="37" y="17"/>
                  </a:lnTo>
                  <a:lnTo>
                    <a:pt x="27" y="27"/>
                  </a:lnTo>
                  <a:lnTo>
                    <a:pt x="17" y="42"/>
                  </a:lnTo>
                  <a:lnTo>
                    <a:pt x="17" y="4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6" name="Freeform 16"/>
            <p:cNvSpPr>
              <a:spLocks/>
            </p:cNvSpPr>
            <p:nvPr/>
          </p:nvSpPr>
          <p:spPr bwMode="auto">
            <a:xfrm>
              <a:off x="552" y="1523"/>
              <a:ext cx="81" cy="184"/>
            </a:xfrm>
            <a:custGeom>
              <a:avLst/>
              <a:gdLst>
                <a:gd name="T0" fmla="*/ 16 w 161"/>
                <a:gd name="T1" fmla="*/ 43 h 367"/>
                <a:gd name="T2" fmla="*/ 16 w 161"/>
                <a:gd name="T3" fmla="*/ 43 h 367"/>
                <a:gd name="T4" fmla="*/ 11 w 161"/>
                <a:gd name="T5" fmla="*/ 55 h 367"/>
                <a:gd name="T6" fmla="*/ 6 w 161"/>
                <a:gd name="T7" fmla="*/ 67 h 367"/>
                <a:gd name="T8" fmla="*/ 2 w 161"/>
                <a:gd name="T9" fmla="*/ 80 h 367"/>
                <a:gd name="T10" fmla="*/ 0 w 161"/>
                <a:gd name="T11" fmla="*/ 96 h 367"/>
                <a:gd name="T12" fmla="*/ 0 w 161"/>
                <a:gd name="T13" fmla="*/ 130 h 367"/>
                <a:gd name="T14" fmla="*/ 2 w 161"/>
                <a:gd name="T15" fmla="*/ 164 h 367"/>
                <a:gd name="T16" fmla="*/ 6 w 161"/>
                <a:gd name="T17" fmla="*/ 198 h 367"/>
                <a:gd name="T18" fmla="*/ 12 w 161"/>
                <a:gd name="T19" fmla="*/ 229 h 367"/>
                <a:gd name="T20" fmla="*/ 17 w 161"/>
                <a:gd name="T21" fmla="*/ 256 h 367"/>
                <a:gd name="T22" fmla="*/ 23 w 161"/>
                <a:gd name="T23" fmla="*/ 277 h 367"/>
                <a:gd name="T24" fmla="*/ 23 w 161"/>
                <a:gd name="T25" fmla="*/ 277 h 367"/>
                <a:gd name="T26" fmla="*/ 29 w 161"/>
                <a:gd name="T27" fmla="*/ 297 h 367"/>
                <a:gd name="T28" fmla="*/ 36 w 161"/>
                <a:gd name="T29" fmla="*/ 316 h 367"/>
                <a:gd name="T30" fmla="*/ 47 w 161"/>
                <a:gd name="T31" fmla="*/ 333 h 367"/>
                <a:gd name="T32" fmla="*/ 53 w 161"/>
                <a:gd name="T33" fmla="*/ 340 h 367"/>
                <a:gd name="T34" fmla="*/ 62 w 161"/>
                <a:gd name="T35" fmla="*/ 348 h 367"/>
                <a:gd name="T36" fmla="*/ 62 w 161"/>
                <a:gd name="T37" fmla="*/ 348 h 367"/>
                <a:gd name="T38" fmla="*/ 76 w 161"/>
                <a:gd name="T39" fmla="*/ 359 h 367"/>
                <a:gd name="T40" fmla="*/ 89 w 161"/>
                <a:gd name="T41" fmla="*/ 364 h 367"/>
                <a:gd name="T42" fmla="*/ 105 w 161"/>
                <a:gd name="T43" fmla="*/ 367 h 367"/>
                <a:gd name="T44" fmla="*/ 120 w 161"/>
                <a:gd name="T45" fmla="*/ 367 h 367"/>
                <a:gd name="T46" fmla="*/ 127 w 161"/>
                <a:gd name="T47" fmla="*/ 364 h 367"/>
                <a:gd name="T48" fmla="*/ 134 w 161"/>
                <a:gd name="T49" fmla="*/ 362 h 367"/>
                <a:gd name="T50" fmla="*/ 139 w 161"/>
                <a:gd name="T51" fmla="*/ 357 h 367"/>
                <a:gd name="T52" fmla="*/ 144 w 161"/>
                <a:gd name="T53" fmla="*/ 352 h 367"/>
                <a:gd name="T54" fmla="*/ 149 w 161"/>
                <a:gd name="T55" fmla="*/ 347 h 367"/>
                <a:gd name="T56" fmla="*/ 154 w 161"/>
                <a:gd name="T57" fmla="*/ 338 h 367"/>
                <a:gd name="T58" fmla="*/ 158 w 161"/>
                <a:gd name="T59" fmla="*/ 330 h 367"/>
                <a:gd name="T60" fmla="*/ 159 w 161"/>
                <a:gd name="T61" fmla="*/ 321 h 367"/>
                <a:gd name="T62" fmla="*/ 159 w 161"/>
                <a:gd name="T63" fmla="*/ 321 h 367"/>
                <a:gd name="T64" fmla="*/ 161 w 161"/>
                <a:gd name="T65" fmla="*/ 304 h 367"/>
                <a:gd name="T66" fmla="*/ 159 w 161"/>
                <a:gd name="T67" fmla="*/ 289 h 367"/>
                <a:gd name="T68" fmla="*/ 154 w 161"/>
                <a:gd name="T69" fmla="*/ 272 h 367"/>
                <a:gd name="T70" fmla="*/ 149 w 161"/>
                <a:gd name="T71" fmla="*/ 256 h 367"/>
                <a:gd name="T72" fmla="*/ 135 w 161"/>
                <a:gd name="T73" fmla="*/ 226 h 367"/>
                <a:gd name="T74" fmla="*/ 123 w 161"/>
                <a:gd name="T75" fmla="*/ 195 h 367"/>
                <a:gd name="T76" fmla="*/ 123 w 161"/>
                <a:gd name="T77" fmla="*/ 195 h 367"/>
                <a:gd name="T78" fmla="*/ 120 w 161"/>
                <a:gd name="T79" fmla="*/ 178 h 367"/>
                <a:gd name="T80" fmla="*/ 117 w 161"/>
                <a:gd name="T81" fmla="*/ 159 h 367"/>
                <a:gd name="T82" fmla="*/ 117 w 161"/>
                <a:gd name="T83" fmla="*/ 142 h 367"/>
                <a:gd name="T84" fmla="*/ 118 w 161"/>
                <a:gd name="T85" fmla="*/ 125 h 367"/>
                <a:gd name="T86" fmla="*/ 122 w 161"/>
                <a:gd name="T87" fmla="*/ 91 h 367"/>
                <a:gd name="T88" fmla="*/ 125 w 161"/>
                <a:gd name="T89" fmla="*/ 55 h 367"/>
                <a:gd name="T90" fmla="*/ 125 w 161"/>
                <a:gd name="T91" fmla="*/ 55 h 367"/>
                <a:gd name="T92" fmla="*/ 123 w 161"/>
                <a:gd name="T93" fmla="*/ 48 h 367"/>
                <a:gd name="T94" fmla="*/ 122 w 161"/>
                <a:gd name="T95" fmla="*/ 41 h 367"/>
                <a:gd name="T96" fmla="*/ 120 w 161"/>
                <a:gd name="T97" fmla="*/ 33 h 367"/>
                <a:gd name="T98" fmla="*/ 117 w 161"/>
                <a:gd name="T99" fmla="*/ 26 h 367"/>
                <a:gd name="T100" fmla="*/ 111 w 161"/>
                <a:gd name="T101" fmla="*/ 19 h 367"/>
                <a:gd name="T102" fmla="*/ 105 w 161"/>
                <a:gd name="T103" fmla="*/ 14 h 367"/>
                <a:gd name="T104" fmla="*/ 98 w 161"/>
                <a:gd name="T105" fmla="*/ 9 h 367"/>
                <a:gd name="T106" fmla="*/ 91 w 161"/>
                <a:gd name="T107" fmla="*/ 4 h 367"/>
                <a:gd name="T108" fmla="*/ 82 w 161"/>
                <a:gd name="T109" fmla="*/ 2 h 367"/>
                <a:gd name="T110" fmla="*/ 74 w 161"/>
                <a:gd name="T111" fmla="*/ 0 h 367"/>
                <a:gd name="T112" fmla="*/ 65 w 161"/>
                <a:gd name="T113" fmla="*/ 2 h 367"/>
                <a:gd name="T114" fmla="*/ 57 w 161"/>
                <a:gd name="T115" fmla="*/ 5 h 367"/>
                <a:gd name="T116" fmla="*/ 47 w 161"/>
                <a:gd name="T117" fmla="*/ 11 h 367"/>
                <a:gd name="T118" fmla="*/ 36 w 161"/>
                <a:gd name="T119" fmla="*/ 19 h 367"/>
                <a:gd name="T120" fmla="*/ 26 w 161"/>
                <a:gd name="T121" fmla="*/ 29 h 367"/>
                <a:gd name="T122" fmla="*/ 16 w 161"/>
                <a:gd name="T123" fmla="*/ 43 h 367"/>
                <a:gd name="T124" fmla="*/ 16 w 161"/>
                <a:gd name="T125" fmla="*/ 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67">
                  <a:moveTo>
                    <a:pt x="16" y="43"/>
                  </a:moveTo>
                  <a:lnTo>
                    <a:pt x="16" y="43"/>
                  </a:lnTo>
                  <a:lnTo>
                    <a:pt x="11" y="55"/>
                  </a:lnTo>
                  <a:lnTo>
                    <a:pt x="6" y="67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30"/>
                  </a:lnTo>
                  <a:lnTo>
                    <a:pt x="2" y="164"/>
                  </a:lnTo>
                  <a:lnTo>
                    <a:pt x="6" y="198"/>
                  </a:lnTo>
                  <a:lnTo>
                    <a:pt x="12" y="229"/>
                  </a:lnTo>
                  <a:lnTo>
                    <a:pt x="17" y="256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9" y="297"/>
                  </a:lnTo>
                  <a:lnTo>
                    <a:pt x="36" y="316"/>
                  </a:lnTo>
                  <a:lnTo>
                    <a:pt x="47" y="333"/>
                  </a:lnTo>
                  <a:lnTo>
                    <a:pt x="53" y="340"/>
                  </a:lnTo>
                  <a:lnTo>
                    <a:pt x="62" y="348"/>
                  </a:lnTo>
                  <a:lnTo>
                    <a:pt x="62" y="348"/>
                  </a:lnTo>
                  <a:lnTo>
                    <a:pt x="76" y="359"/>
                  </a:lnTo>
                  <a:lnTo>
                    <a:pt x="89" y="364"/>
                  </a:lnTo>
                  <a:lnTo>
                    <a:pt x="105" y="367"/>
                  </a:lnTo>
                  <a:lnTo>
                    <a:pt x="120" y="367"/>
                  </a:lnTo>
                  <a:lnTo>
                    <a:pt x="127" y="364"/>
                  </a:lnTo>
                  <a:lnTo>
                    <a:pt x="134" y="362"/>
                  </a:lnTo>
                  <a:lnTo>
                    <a:pt x="139" y="357"/>
                  </a:lnTo>
                  <a:lnTo>
                    <a:pt x="144" y="352"/>
                  </a:lnTo>
                  <a:lnTo>
                    <a:pt x="149" y="347"/>
                  </a:lnTo>
                  <a:lnTo>
                    <a:pt x="154" y="338"/>
                  </a:lnTo>
                  <a:lnTo>
                    <a:pt x="158" y="330"/>
                  </a:lnTo>
                  <a:lnTo>
                    <a:pt x="159" y="321"/>
                  </a:lnTo>
                  <a:lnTo>
                    <a:pt x="159" y="321"/>
                  </a:lnTo>
                  <a:lnTo>
                    <a:pt x="161" y="304"/>
                  </a:lnTo>
                  <a:lnTo>
                    <a:pt x="159" y="289"/>
                  </a:lnTo>
                  <a:lnTo>
                    <a:pt x="154" y="272"/>
                  </a:lnTo>
                  <a:lnTo>
                    <a:pt x="149" y="256"/>
                  </a:lnTo>
                  <a:lnTo>
                    <a:pt x="135" y="226"/>
                  </a:lnTo>
                  <a:lnTo>
                    <a:pt x="123" y="195"/>
                  </a:lnTo>
                  <a:lnTo>
                    <a:pt x="123" y="195"/>
                  </a:lnTo>
                  <a:lnTo>
                    <a:pt x="120" y="178"/>
                  </a:lnTo>
                  <a:lnTo>
                    <a:pt x="117" y="159"/>
                  </a:lnTo>
                  <a:lnTo>
                    <a:pt x="117" y="142"/>
                  </a:lnTo>
                  <a:lnTo>
                    <a:pt x="118" y="125"/>
                  </a:lnTo>
                  <a:lnTo>
                    <a:pt x="122" y="91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3" y="48"/>
                  </a:lnTo>
                  <a:lnTo>
                    <a:pt x="122" y="41"/>
                  </a:lnTo>
                  <a:lnTo>
                    <a:pt x="120" y="33"/>
                  </a:lnTo>
                  <a:lnTo>
                    <a:pt x="117" y="26"/>
                  </a:lnTo>
                  <a:lnTo>
                    <a:pt x="111" y="19"/>
                  </a:lnTo>
                  <a:lnTo>
                    <a:pt x="105" y="14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7" y="5"/>
                  </a:lnTo>
                  <a:lnTo>
                    <a:pt x="47" y="11"/>
                  </a:lnTo>
                  <a:lnTo>
                    <a:pt x="36" y="19"/>
                  </a:lnTo>
                  <a:lnTo>
                    <a:pt x="26" y="29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7" name="Freeform 17"/>
            <p:cNvSpPr>
              <a:spLocks/>
            </p:cNvSpPr>
            <p:nvPr/>
          </p:nvSpPr>
          <p:spPr bwMode="auto">
            <a:xfrm>
              <a:off x="553" y="1525"/>
              <a:ext cx="78" cy="180"/>
            </a:xfrm>
            <a:custGeom>
              <a:avLst/>
              <a:gdLst>
                <a:gd name="T0" fmla="*/ 15 w 156"/>
                <a:gd name="T1" fmla="*/ 41 h 360"/>
                <a:gd name="T2" fmla="*/ 15 w 156"/>
                <a:gd name="T3" fmla="*/ 41 h 360"/>
                <a:gd name="T4" fmla="*/ 10 w 156"/>
                <a:gd name="T5" fmla="*/ 53 h 360"/>
                <a:gd name="T6" fmla="*/ 5 w 156"/>
                <a:gd name="T7" fmla="*/ 65 h 360"/>
                <a:gd name="T8" fmla="*/ 2 w 156"/>
                <a:gd name="T9" fmla="*/ 78 h 360"/>
                <a:gd name="T10" fmla="*/ 0 w 156"/>
                <a:gd name="T11" fmla="*/ 94 h 360"/>
                <a:gd name="T12" fmla="*/ 0 w 156"/>
                <a:gd name="T13" fmla="*/ 126 h 360"/>
                <a:gd name="T14" fmla="*/ 2 w 156"/>
                <a:gd name="T15" fmla="*/ 160 h 360"/>
                <a:gd name="T16" fmla="*/ 5 w 156"/>
                <a:gd name="T17" fmla="*/ 194 h 360"/>
                <a:gd name="T18" fmla="*/ 10 w 156"/>
                <a:gd name="T19" fmla="*/ 225 h 360"/>
                <a:gd name="T20" fmla="*/ 17 w 156"/>
                <a:gd name="T21" fmla="*/ 251 h 360"/>
                <a:gd name="T22" fmla="*/ 22 w 156"/>
                <a:gd name="T23" fmla="*/ 271 h 360"/>
                <a:gd name="T24" fmla="*/ 22 w 156"/>
                <a:gd name="T25" fmla="*/ 271 h 360"/>
                <a:gd name="T26" fmla="*/ 27 w 156"/>
                <a:gd name="T27" fmla="*/ 290 h 360"/>
                <a:gd name="T28" fmla="*/ 36 w 156"/>
                <a:gd name="T29" fmla="*/ 309 h 360"/>
                <a:gd name="T30" fmla="*/ 46 w 156"/>
                <a:gd name="T31" fmla="*/ 326 h 360"/>
                <a:gd name="T32" fmla="*/ 51 w 156"/>
                <a:gd name="T33" fmla="*/ 334 h 360"/>
                <a:gd name="T34" fmla="*/ 60 w 156"/>
                <a:gd name="T35" fmla="*/ 341 h 360"/>
                <a:gd name="T36" fmla="*/ 60 w 156"/>
                <a:gd name="T37" fmla="*/ 341 h 360"/>
                <a:gd name="T38" fmla="*/ 74 w 156"/>
                <a:gd name="T39" fmla="*/ 351 h 360"/>
                <a:gd name="T40" fmla="*/ 87 w 156"/>
                <a:gd name="T41" fmla="*/ 358 h 360"/>
                <a:gd name="T42" fmla="*/ 103 w 156"/>
                <a:gd name="T43" fmla="*/ 360 h 360"/>
                <a:gd name="T44" fmla="*/ 116 w 156"/>
                <a:gd name="T45" fmla="*/ 360 h 360"/>
                <a:gd name="T46" fmla="*/ 123 w 156"/>
                <a:gd name="T47" fmla="*/ 358 h 360"/>
                <a:gd name="T48" fmla="*/ 130 w 156"/>
                <a:gd name="T49" fmla="*/ 355 h 360"/>
                <a:gd name="T50" fmla="*/ 135 w 156"/>
                <a:gd name="T51" fmla="*/ 351 h 360"/>
                <a:gd name="T52" fmla="*/ 140 w 156"/>
                <a:gd name="T53" fmla="*/ 346 h 360"/>
                <a:gd name="T54" fmla="*/ 145 w 156"/>
                <a:gd name="T55" fmla="*/ 339 h 360"/>
                <a:gd name="T56" fmla="*/ 149 w 156"/>
                <a:gd name="T57" fmla="*/ 332 h 360"/>
                <a:gd name="T58" fmla="*/ 152 w 156"/>
                <a:gd name="T59" fmla="*/ 324 h 360"/>
                <a:gd name="T60" fmla="*/ 154 w 156"/>
                <a:gd name="T61" fmla="*/ 314 h 360"/>
                <a:gd name="T62" fmla="*/ 154 w 156"/>
                <a:gd name="T63" fmla="*/ 314 h 360"/>
                <a:gd name="T64" fmla="*/ 156 w 156"/>
                <a:gd name="T65" fmla="*/ 298 h 360"/>
                <a:gd name="T66" fmla="*/ 154 w 156"/>
                <a:gd name="T67" fmla="*/ 283 h 360"/>
                <a:gd name="T68" fmla="*/ 150 w 156"/>
                <a:gd name="T69" fmla="*/ 266 h 360"/>
                <a:gd name="T70" fmla="*/ 145 w 156"/>
                <a:gd name="T71" fmla="*/ 251 h 360"/>
                <a:gd name="T72" fmla="*/ 132 w 156"/>
                <a:gd name="T73" fmla="*/ 220 h 360"/>
                <a:gd name="T74" fmla="*/ 121 w 156"/>
                <a:gd name="T75" fmla="*/ 191 h 360"/>
                <a:gd name="T76" fmla="*/ 121 w 156"/>
                <a:gd name="T77" fmla="*/ 191 h 360"/>
                <a:gd name="T78" fmla="*/ 116 w 156"/>
                <a:gd name="T79" fmla="*/ 174 h 360"/>
                <a:gd name="T80" fmla="*/ 115 w 156"/>
                <a:gd name="T81" fmla="*/ 157 h 360"/>
                <a:gd name="T82" fmla="*/ 113 w 156"/>
                <a:gd name="T83" fmla="*/ 140 h 360"/>
                <a:gd name="T84" fmla="*/ 115 w 156"/>
                <a:gd name="T85" fmla="*/ 123 h 360"/>
                <a:gd name="T86" fmla="*/ 118 w 156"/>
                <a:gd name="T87" fmla="*/ 88 h 360"/>
                <a:gd name="T88" fmla="*/ 121 w 156"/>
                <a:gd name="T89" fmla="*/ 53 h 360"/>
                <a:gd name="T90" fmla="*/ 121 w 156"/>
                <a:gd name="T91" fmla="*/ 53 h 360"/>
                <a:gd name="T92" fmla="*/ 121 w 156"/>
                <a:gd name="T93" fmla="*/ 46 h 360"/>
                <a:gd name="T94" fmla="*/ 120 w 156"/>
                <a:gd name="T95" fmla="*/ 39 h 360"/>
                <a:gd name="T96" fmla="*/ 116 w 156"/>
                <a:gd name="T97" fmla="*/ 32 h 360"/>
                <a:gd name="T98" fmla="*/ 113 w 156"/>
                <a:gd name="T99" fmla="*/ 25 h 360"/>
                <a:gd name="T100" fmla="*/ 108 w 156"/>
                <a:gd name="T101" fmla="*/ 18 h 360"/>
                <a:gd name="T102" fmla="*/ 103 w 156"/>
                <a:gd name="T103" fmla="*/ 12 h 360"/>
                <a:gd name="T104" fmla="*/ 96 w 156"/>
                <a:gd name="T105" fmla="*/ 7 h 360"/>
                <a:gd name="T106" fmla="*/ 89 w 156"/>
                <a:gd name="T107" fmla="*/ 3 h 360"/>
                <a:gd name="T108" fmla="*/ 80 w 156"/>
                <a:gd name="T109" fmla="*/ 1 h 360"/>
                <a:gd name="T110" fmla="*/ 72 w 156"/>
                <a:gd name="T111" fmla="*/ 0 h 360"/>
                <a:gd name="T112" fmla="*/ 63 w 156"/>
                <a:gd name="T113" fmla="*/ 1 h 360"/>
                <a:gd name="T114" fmla="*/ 55 w 156"/>
                <a:gd name="T115" fmla="*/ 3 h 360"/>
                <a:gd name="T116" fmla="*/ 45 w 156"/>
                <a:gd name="T117" fmla="*/ 10 h 360"/>
                <a:gd name="T118" fmla="*/ 36 w 156"/>
                <a:gd name="T119" fmla="*/ 17 h 360"/>
                <a:gd name="T120" fmla="*/ 26 w 156"/>
                <a:gd name="T121" fmla="*/ 27 h 360"/>
                <a:gd name="T122" fmla="*/ 15 w 156"/>
                <a:gd name="T123" fmla="*/ 41 h 360"/>
                <a:gd name="T124" fmla="*/ 15 w 156"/>
                <a:gd name="T125" fmla="*/ 4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" h="360">
                  <a:moveTo>
                    <a:pt x="15" y="41"/>
                  </a:moveTo>
                  <a:lnTo>
                    <a:pt x="15" y="41"/>
                  </a:lnTo>
                  <a:lnTo>
                    <a:pt x="10" y="53"/>
                  </a:lnTo>
                  <a:lnTo>
                    <a:pt x="5" y="65"/>
                  </a:lnTo>
                  <a:lnTo>
                    <a:pt x="2" y="78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2" y="160"/>
                  </a:lnTo>
                  <a:lnTo>
                    <a:pt x="5" y="194"/>
                  </a:lnTo>
                  <a:lnTo>
                    <a:pt x="10" y="225"/>
                  </a:lnTo>
                  <a:lnTo>
                    <a:pt x="17" y="25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27" y="290"/>
                  </a:lnTo>
                  <a:lnTo>
                    <a:pt x="36" y="309"/>
                  </a:lnTo>
                  <a:lnTo>
                    <a:pt x="46" y="326"/>
                  </a:lnTo>
                  <a:lnTo>
                    <a:pt x="51" y="334"/>
                  </a:lnTo>
                  <a:lnTo>
                    <a:pt x="60" y="341"/>
                  </a:lnTo>
                  <a:lnTo>
                    <a:pt x="60" y="341"/>
                  </a:lnTo>
                  <a:lnTo>
                    <a:pt x="74" y="351"/>
                  </a:lnTo>
                  <a:lnTo>
                    <a:pt x="87" y="358"/>
                  </a:lnTo>
                  <a:lnTo>
                    <a:pt x="103" y="360"/>
                  </a:lnTo>
                  <a:lnTo>
                    <a:pt x="116" y="360"/>
                  </a:lnTo>
                  <a:lnTo>
                    <a:pt x="123" y="358"/>
                  </a:lnTo>
                  <a:lnTo>
                    <a:pt x="130" y="355"/>
                  </a:lnTo>
                  <a:lnTo>
                    <a:pt x="135" y="351"/>
                  </a:lnTo>
                  <a:lnTo>
                    <a:pt x="140" y="346"/>
                  </a:lnTo>
                  <a:lnTo>
                    <a:pt x="145" y="339"/>
                  </a:lnTo>
                  <a:lnTo>
                    <a:pt x="149" y="332"/>
                  </a:lnTo>
                  <a:lnTo>
                    <a:pt x="152" y="324"/>
                  </a:lnTo>
                  <a:lnTo>
                    <a:pt x="154" y="314"/>
                  </a:lnTo>
                  <a:lnTo>
                    <a:pt x="154" y="314"/>
                  </a:lnTo>
                  <a:lnTo>
                    <a:pt x="156" y="298"/>
                  </a:lnTo>
                  <a:lnTo>
                    <a:pt x="154" y="283"/>
                  </a:lnTo>
                  <a:lnTo>
                    <a:pt x="150" y="266"/>
                  </a:lnTo>
                  <a:lnTo>
                    <a:pt x="145" y="251"/>
                  </a:lnTo>
                  <a:lnTo>
                    <a:pt x="132" y="220"/>
                  </a:lnTo>
                  <a:lnTo>
                    <a:pt x="121" y="191"/>
                  </a:lnTo>
                  <a:lnTo>
                    <a:pt x="121" y="191"/>
                  </a:lnTo>
                  <a:lnTo>
                    <a:pt x="116" y="174"/>
                  </a:lnTo>
                  <a:lnTo>
                    <a:pt x="115" y="157"/>
                  </a:lnTo>
                  <a:lnTo>
                    <a:pt x="113" y="140"/>
                  </a:lnTo>
                  <a:lnTo>
                    <a:pt x="115" y="123"/>
                  </a:lnTo>
                  <a:lnTo>
                    <a:pt x="118" y="88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46"/>
                  </a:lnTo>
                  <a:lnTo>
                    <a:pt x="120" y="39"/>
                  </a:lnTo>
                  <a:lnTo>
                    <a:pt x="116" y="32"/>
                  </a:lnTo>
                  <a:lnTo>
                    <a:pt x="113" y="25"/>
                  </a:lnTo>
                  <a:lnTo>
                    <a:pt x="108" y="18"/>
                  </a:lnTo>
                  <a:lnTo>
                    <a:pt x="103" y="12"/>
                  </a:lnTo>
                  <a:lnTo>
                    <a:pt x="96" y="7"/>
                  </a:lnTo>
                  <a:lnTo>
                    <a:pt x="89" y="3"/>
                  </a:lnTo>
                  <a:lnTo>
                    <a:pt x="80" y="1"/>
                  </a:lnTo>
                  <a:lnTo>
                    <a:pt x="72" y="0"/>
                  </a:lnTo>
                  <a:lnTo>
                    <a:pt x="63" y="1"/>
                  </a:lnTo>
                  <a:lnTo>
                    <a:pt x="55" y="3"/>
                  </a:lnTo>
                  <a:lnTo>
                    <a:pt x="45" y="10"/>
                  </a:lnTo>
                  <a:lnTo>
                    <a:pt x="36" y="17"/>
                  </a:lnTo>
                  <a:lnTo>
                    <a:pt x="26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8" name="Freeform 18"/>
            <p:cNvSpPr>
              <a:spLocks/>
            </p:cNvSpPr>
            <p:nvPr/>
          </p:nvSpPr>
          <p:spPr bwMode="auto">
            <a:xfrm>
              <a:off x="554" y="1527"/>
              <a:ext cx="76" cy="177"/>
            </a:xfrm>
            <a:custGeom>
              <a:avLst/>
              <a:gdLst>
                <a:gd name="T0" fmla="*/ 15 w 152"/>
                <a:gd name="T1" fmla="*/ 41 h 355"/>
                <a:gd name="T2" fmla="*/ 15 w 152"/>
                <a:gd name="T3" fmla="*/ 41 h 355"/>
                <a:gd name="T4" fmla="*/ 10 w 152"/>
                <a:gd name="T5" fmla="*/ 51 h 355"/>
                <a:gd name="T6" fmla="*/ 5 w 152"/>
                <a:gd name="T7" fmla="*/ 63 h 355"/>
                <a:gd name="T8" fmla="*/ 2 w 152"/>
                <a:gd name="T9" fmla="*/ 77 h 355"/>
                <a:gd name="T10" fmla="*/ 0 w 152"/>
                <a:gd name="T11" fmla="*/ 92 h 355"/>
                <a:gd name="T12" fmla="*/ 0 w 152"/>
                <a:gd name="T13" fmla="*/ 125 h 355"/>
                <a:gd name="T14" fmla="*/ 2 w 152"/>
                <a:gd name="T15" fmla="*/ 159 h 355"/>
                <a:gd name="T16" fmla="*/ 5 w 152"/>
                <a:gd name="T17" fmla="*/ 191 h 355"/>
                <a:gd name="T18" fmla="*/ 10 w 152"/>
                <a:gd name="T19" fmla="*/ 222 h 355"/>
                <a:gd name="T20" fmla="*/ 20 w 152"/>
                <a:gd name="T21" fmla="*/ 266 h 355"/>
                <a:gd name="T22" fmla="*/ 20 w 152"/>
                <a:gd name="T23" fmla="*/ 266 h 355"/>
                <a:gd name="T24" fmla="*/ 27 w 152"/>
                <a:gd name="T25" fmla="*/ 285 h 355"/>
                <a:gd name="T26" fmla="*/ 34 w 152"/>
                <a:gd name="T27" fmla="*/ 304 h 355"/>
                <a:gd name="T28" fmla="*/ 44 w 152"/>
                <a:gd name="T29" fmla="*/ 321 h 355"/>
                <a:gd name="T30" fmla="*/ 51 w 152"/>
                <a:gd name="T31" fmla="*/ 328 h 355"/>
                <a:gd name="T32" fmla="*/ 58 w 152"/>
                <a:gd name="T33" fmla="*/ 336 h 355"/>
                <a:gd name="T34" fmla="*/ 58 w 152"/>
                <a:gd name="T35" fmla="*/ 336 h 355"/>
                <a:gd name="T36" fmla="*/ 70 w 152"/>
                <a:gd name="T37" fmla="*/ 345 h 355"/>
                <a:gd name="T38" fmla="*/ 85 w 152"/>
                <a:gd name="T39" fmla="*/ 352 h 355"/>
                <a:gd name="T40" fmla="*/ 99 w 152"/>
                <a:gd name="T41" fmla="*/ 355 h 355"/>
                <a:gd name="T42" fmla="*/ 113 w 152"/>
                <a:gd name="T43" fmla="*/ 353 h 355"/>
                <a:gd name="T44" fmla="*/ 119 w 152"/>
                <a:gd name="T45" fmla="*/ 352 h 355"/>
                <a:gd name="T46" fmla="*/ 126 w 152"/>
                <a:gd name="T47" fmla="*/ 348 h 355"/>
                <a:gd name="T48" fmla="*/ 131 w 152"/>
                <a:gd name="T49" fmla="*/ 345 h 355"/>
                <a:gd name="T50" fmla="*/ 137 w 152"/>
                <a:gd name="T51" fmla="*/ 340 h 355"/>
                <a:gd name="T52" fmla="*/ 142 w 152"/>
                <a:gd name="T53" fmla="*/ 335 h 355"/>
                <a:gd name="T54" fmla="*/ 145 w 152"/>
                <a:gd name="T55" fmla="*/ 326 h 355"/>
                <a:gd name="T56" fmla="*/ 148 w 152"/>
                <a:gd name="T57" fmla="*/ 319 h 355"/>
                <a:gd name="T58" fmla="*/ 150 w 152"/>
                <a:gd name="T59" fmla="*/ 309 h 355"/>
                <a:gd name="T60" fmla="*/ 150 w 152"/>
                <a:gd name="T61" fmla="*/ 309 h 355"/>
                <a:gd name="T62" fmla="*/ 152 w 152"/>
                <a:gd name="T63" fmla="*/ 294 h 355"/>
                <a:gd name="T64" fmla="*/ 150 w 152"/>
                <a:gd name="T65" fmla="*/ 278 h 355"/>
                <a:gd name="T66" fmla="*/ 145 w 152"/>
                <a:gd name="T67" fmla="*/ 263 h 355"/>
                <a:gd name="T68" fmla="*/ 140 w 152"/>
                <a:gd name="T69" fmla="*/ 248 h 355"/>
                <a:gd name="T70" fmla="*/ 128 w 152"/>
                <a:gd name="T71" fmla="*/ 217 h 355"/>
                <a:gd name="T72" fmla="*/ 118 w 152"/>
                <a:gd name="T73" fmla="*/ 188 h 355"/>
                <a:gd name="T74" fmla="*/ 118 w 152"/>
                <a:gd name="T75" fmla="*/ 188 h 355"/>
                <a:gd name="T76" fmla="*/ 113 w 152"/>
                <a:gd name="T77" fmla="*/ 171 h 355"/>
                <a:gd name="T78" fmla="*/ 111 w 152"/>
                <a:gd name="T79" fmla="*/ 154 h 355"/>
                <a:gd name="T80" fmla="*/ 111 w 152"/>
                <a:gd name="T81" fmla="*/ 137 h 355"/>
                <a:gd name="T82" fmla="*/ 111 w 152"/>
                <a:gd name="T83" fmla="*/ 120 h 355"/>
                <a:gd name="T84" fmla="*/ 114 w 152"/>
                <a:gd name="T85" fmla="*/ 87 h 355"/>
                <a:gd name="T86" fmla="*/ 118 w 152"/>
                <a:gd name="T87" fmla="*/ 51 h 355"/>
                <a:gd name="T88" fmla="*/ 118 w 152"/>
                <a:gd name="T89" fmla="*/ 51 h 355"/>
                <a:gd name="T90" fmla="*/ 118 w 152"/>
                <a:gd name="T91" fmla="*/ 44 h 355"/>
                <a:gd name="T92" fmla="*/ 116 w 152"/>
                <a:gd name="T93" fmla="*/ 38 h 355"/>
                <a:gd name="T94" fmla="*/ 109 w 152"/>
                <a:gd name="T95" fmla="*/ 24 h 355"/>
                <a:gd name="T96" fmla="*/ 104 w 152"/>
                <a:gd name="T97" fmla="*/ 17 h 355"/>
                <a:gd name="T98" fmla="*/ 99 w 152"/>
                <a:gd name="T99" fmla="*/ 12 h 355"/>
                <a:gd name="T100" fmla="*/ 92 w 152"/>
                <a:gd name="T101" fmla="*/ 7 h 355"/>
                <a:gd name="T102" fmla="*/ 85 w 152"/>
                <a:gd name="T103" fmla="*/ 4 h 355"/>
                <a:gd name="T104" fmla="*/ 78 w 152"/>
                <a:gd name="T105" fmla="*/ 0 h 355"/>
                <a:gd name="T106" fmla="*/ 70 w 152"/>
                <a:gd name="T107" fmla="*/ 0 h 355"/>
                <a:gd name="T108" fmla="*/ 61 w 152"/>
                <a:gd name="T109" fmla="*/ 0 h 355"/>
                <a:gd name="T110" fmla="*/ 53 w 152"/>
                <a:gd name="T111" fmla="*/ 4 h 355"/>
                <a:gd name="T112" fmla="*/ 43 w 152"/>
                <a:gd name="T113" fmla="*/ 9 h 355"/>
                <a:gd name="T114" fmla="*/ 34 w 152"/>
                <a:gd name="T115" fmla="*/ 17 h 355"/>
                <a:gd name="T116" fmla="*/ 24 w 152"/>
                <a:gd name="T117" fmla="*/ 27 h 355"/>
                <a:gd name="T118" fmla="*/ 15 w 152"/>
                <a:gd name="T119" fmla="*/ 41 h 355"/>
                <a:gd name="T120" fmla="*/ 15 w 152"/>
                <a:gd name="T121" fmla="*/ 4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355">
                  <a:moveTo>
                    <a:pt x="15" y="41"/>
                  </a:moveTo>
                  <a:lnTo>
                    <a:pt x="15" y="41"/>
                  </a:lnTo>
                  <a:lnTo>
                    <a:pt x="10" y="51"/>
                  </a:lnTo>
                  <a:lnTo>
                    <a:pt x="5" y="63"/>
                  </a:lnTo>
                  <a:lnTo>
                    <a:pt x="2" y="77"/>
                  </a:lnTo>
                  <a:lnTo>
                    <a:pt x="0" y="92"/>
                  </a:lnTo>
                  <a:lnTo>
                    <a:pt x="0" y="125"/>
                  </a:lnTo>
                  <a:lnTo>
                    <a:pt x="2" y="159"/>
                  </a:lnTo>
                  <a:lnTo>
                    <a:pt x="5" y="191"/>
                  </a:lnTo>
                  <a:lnTo>
                    <a:pt x="10" y="222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7" y="285"/>
                  </a:lnTo>
                  <a:lnTo>
                    <a:pt x="34" y="304"/>
                  </a:lnTo>
                  <a:lnTo>
                    <a:pt x="44" y="321"/>
                  </a:lnTo>
                  <a:lnTo>
                    <a:pt x="51" y="328"/>
                  </a:lnTo>
                  <a:lnTo>
                    <a:pt x="58" y="336"/>
                  </a:lnTo>
                  <a:lnTo>
                    <a:pt x="58" y="336"/>
                  </a:lnTo>
                  <a:lnTo>
                    <a:pt x="70" y="345"/>
                  </a:lnTo>
                  <a:lnTo>
                    <a:pt x="85" y="352"/>
                  </a:lnTo>
                  <a:lnTo>
                    <a:pt x="99" y="355"/>
                  </a:lnTo>
                  <a:lnTo>
                    <a:pt x="113" y="353"/>
                  </a:lnTo>
                  <a:lnTo>
                    <a:pt x="119" y="352"/>
                  </a:lnTo>
                  <a:lnTo>
                    <a:pt x="126" y="348"/>
                  </a:lnTo>
                  <a:lnTo>
                    <a:pt x="131" y="345"/>
                  </a:lnTo>
                  <a:lnTo>
                    <a:pt x="137" y="340"/>
                  </a:lnTo>
                  <a:lnTo>
                    <a:pt x="142" y="335"/>
                  </a:lnTo>
                  <a:lnTo>
                    <a:pt x="145" y="326"/>
                  </a:lnTo>
                  <a:lnTo>
                    <a:pt x="148" y="319"/>
                  </a:lnTo>
                  <a:lnTo>
                    <a:pt x="150" y="309"/>
                  </a:lnTo>
                  <a:lnTo>
                    <a:pt x="150" y="309"/>
                  </a:lnTo>
                  <a:lnTo>
                    <a:pt x="152" y="294"/>
                  </a:lnTo>
                  <a:lnTo>
                    <a:pt x="150" y="278"/>
                  </a:lnTo>
                  <a:lnTo>
                    <a:pt x="145" y="263"/>
                  </a:lnTo>
                  <a:lnTo>
                    <a:pt x="140" y="248"/>
                  </a:lnTo>
                  <a:lnTo>
                    <a:pt x="128" y="217"/>
                  </a:lnTo>
                  <a:lnTo>
                    <a:pt x="118" y="188"/>
                  </a:lnTo>
                  <a:lnTo>
                    <a:pt x="118" y="188"/>
                  </a:lnTo>
                  <a:lnTo>
                    <a:pt x="113" y="171"/>
                  </a:lnTo>
                  <a:lnTo>
                    <a:pt x="111" y="154"/>
                  </a:lnTo>
                  <a:lnTo>
                    <a:pt x="111" y="137"/>
                  </a:lnTo>
                  <a:lnTo>
                    <a:pt x="111" y="120"/>
                  </a:lnTo>
                  <a:lnTo>
                    <a:pt x="114" y="87"/>
                  </a:lnTo>
                  <a:lnTo>
                    <a:pt x="118" y="51"/>
                  </a:lnTo>
                  <a:lnTo>
                    <a:pt x="118" y="51"/>
                  </a:lnTo>
                  <a:lnTo>
                    <a:pt x="118" y="44"/>
                  </a:lnTo>
                  <a:lnTo>
                    <a:pt x="116" y="38"/>
                  </a:lnTo>
                  <a:lnTo>
                    <a:pt x="109" y="24"/>
                  </a:lnTo>
                  <a:lnTo>
                    <a:pt x="104" y="17"/>
                  </a:lnTo>
                  <a:lnTo>
                    <a:pt x="99" y="12"/>
                  </a:lnTo>
                  <a:lnTo>
                    <a:pt x="92" y="7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3" y="4"/>
                  </a:lnTo>
                  <a:lnTo>
                    <a:pt x="43" y="9"/>
                  </a:lnTo>
                  <a:lnTo>
                    <a:pt x="34" y="17"/>
                  </a:lnTo>
                  <a:lnTo>
                    <a:pt x="24" y="27"/>
                  </a:lnTo>
                  <a:lnTo>
                    <a:pt x="15" y="41"/>
                  </a:lnTo>
                  <a:lnTo>
                    <a:pt x="15" y="4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9" name="Freeform 19"/>
            <p:cNvSpPr>
              <a:spLocks/>
            </p:cNvSpPr>
            <p:nvPr/>
          </p:nvSpPr>
          <p:spPr bwMode="auto">
            <a:xfrm>
              <a:off x="555" y="1528"/>
              <a:ext cx="73" cy="174"/>
            </a:xfrm>
            <a:custGeom>
              <a:avLst/>
              <a:gdLst>
                <a:gd name="T0" fmla="*/ 15 w 146"/>
                <a:gd name="T1" fmla="*/ 39 h 348"/>
                <a:gd name="T2" fmla="*/ 15 w 146"/>
                <a:gd name="T3" fmla="*/ 39 h 348"/>
                <a:gd name="T4" fmla="*/ 10 w 146"/>
                <a:gd name="T5" fmla="*/ 49 h 348"/>
                <a:gd name="T6" fmla="*/ 5 w 146"/>
                <a:gd name="T7" fmla="*/ 61 h 348"/>
                <a:gd name="T8" fmla="*/ 1 w 146"/>
                <a:gd name="T9" fmla="*/ 75 h 348"/>
                <a:gd name="T10" fmla="*/ 0 w 146"/>
                <a:gd name="T11" fmla="*/ 90 h 348"/>
                <a:gd name="T12" fmla="*/ 0 w 146"/>
                <a:gd name="T13" fmla="*/ 121 h 348"/>
                <a:gd name="T14" fmla="*/ 1 w 146"/>
                <a:gd name="T15" fmla="*/ 155 h 348"/>
                <a:gd name="T16" fmla="*/ 5 w 146"/>
                <a:gd name="T17" fmla="*/ 187 h 348"/>
                <a:gd name="T18" fmla="*/ 10 w 146"/>
                <a:gd name="T19" fmla="*/ 216 h 348"/>
                <a:gd name="T20" fmla="*/ 20 w 146"/>
                <a:gd name="T21" fmla="*/ 261 h 348"/>
                <a:gd name="T22" fmla="*/ 20 w 146"/>
                <a:gd name="T23" fmla="*/ 261 h 348"/>
                <a:gd name="T24" fmla="*/ 25 w 146"/>
                <a:gd name="T25" fmla="*/ 279 h 348"/>
                <a:gd name="T26" fmla="*/ 34 w 146"/>
                <a:gd name="T27" fmla="*/ 298 h 348"/>
                <a:gd name="T28" fmla="*/ 42 w 146"/>
                <a:gd name="T29" fmla="*/ 313 h 348"/>
                <a:gd name="T30" fmla="*/ 56 w 146"/>
                <a:gd name="T31" fmla="*/ 329 h 348"/>
                <a:gd name="T32" fmla="*/ 56 w 146"/>
                <a:gd name="T33" fmla="*/ 329 h 348"/>
                <a:gd name="T34" fmla="*/ 68 w 146"/>
                <a:gd name="T35" fmla="*/ 339 h 348"/>
                <a:gd name="T36" fmla="*/ 82 w 146"/>
                <a:gd name="T37" fmla="*/ 344 h 348"/>
                <a:gd name="T38" fmla="*/ 95 w 146"/>
                <a:gd name="T39" fmla="*/ 348 h 348"/>
                <a:gd name="T40" fmla="*/ 109 w 146"/>
                <a:gd name="T41" fmla="*/ 346 h 348"/>
                <a:gd name="T42" fmla="*/ 116 w 146"/>
                <a:gd name="T43" fmla="*/ 344 h 348"/>
                <a:gd name="T44" fmla="*/ 123 w 146"/>
                <a:gd name="T45" fmla="*/ 342 h 348"/>
                <a:gd name="T46" fmla="*/ 128 w 146"/>
                <a:gd name="T47" fmla="*/ 337 h 348"/>
                <a:gd name="T48" fmla="*/ 133 w 146"/>
                <a:gd name="T49" fmla="*/ 334 h 348"/>
                <a:gd name="T50" fmla="*/ 136 w 146"/>
                <a:gd name="T51" fmla="*/ 327 h 348"/>
                <a:gd name="T52" fmla="*/ 141 w 146"/>
                <a:gd name="T53" fmla="*/ 320 h 348"/>
                <a:gd name="T54" fmla="*/ 143 w 146"/>
                <a:gd name="T55" fmla="*/ 312 h 348"/>
                <a:gd name="T56" fmla="*/ 146 w 146"/>
                <a:gd name="T57" fmla="*/ 303 h 348"/>
                <a:gd name="T58" fmla="*/ 146 w 146"/>
                <a:gd name="T59" fmla="*/ 303 h 348"/>
                <a:gd name="T60" fmla="*/ 146 w 146"/>
                <a:gd name="T61" fmla="*/ 288 h 348"/>
                <a:gd name="T62" fmla="*/ 145 w 146"/>
                <a:gd name="T63" fmla="*/ 273 h 348"/>
                <a:gd name="T64" fmla="*/ 141 w 146"/>
                <a:gd name="T65" fmla="*/ 257 h 348"/>
                <a:gd name="T66" fmla="*/ 136 w 146"/>
                <a:gd name="T67" fmla="*/ 242 h 348"/>
                <a:gd name="T68" fmla="*/ 124 w 146"/>
                <a:gd name="T69" fmla="*/ 213 h 348"/>
                <a:gd name="T70" fmla="*/ 114 w 146"/>
                <a:gd name="T71" fmla="*/ 184 h 348"/>
                <a:gd name="T72" fmla="*/ 114 w 146"/>
                <a:gd name="T73" fmla="*/ 184 h 348"/>
                <a:gd name="T74" fmla="*/ 109 w 146"/>
                <a:gd name="T75" fmla="*/ 167 h 348"/>
                <a:gd name="T76" fmla="*/ 107 w 146"/>
                <a:gd name="T77" fmla="*/ 150 h 348"/>
                <a:gd name="T78" fmla="*/ 107 w 146"/>
                <a:gd name="T79" fmla="*/ 134 h 348"/>
                <a:gd name="T80" fmla="*/ 107 w 146"/>
                <a:gd name="T81" fmla="*/ 117 h 348"/>
                <a:gd name="T82" fmla="*/ 111 w 146"/>
                <a:gd name="T83" fmla="*/ 85 h 348"/>
                <a:gd name="T84" fmla="*/ 114 w 146"/>
                <a:gd name="T85" fmla="*/ 51 h 348"/>
                <a:gd name="T86" fmla="*/ 114 w 146"/>
                <a:gd name="T87" fmla="*/ 51 h 348"/>
                <a:gd name="T88" fmla="*/ 114 w 146"/>
                <a:gd name="T89" fmla="*/ 44 h 348"/>
                <a:gd name="T90" fmla="*/ 112 w 146"/>
                <a:gd name="T91" fmla="*/ 37 h 348"/>
                <a:gd name="T92" fmla="*/ 105 w 146"/>
                <a:gd name="T93" fmla="*/ 23 h 348"/>
                <a:gd name="T94" fmla="*/ 102 w 146"/>
                <a:gd name="T95" fmla="*/ 17 h 348"/>
                <a:gd name="T96" fmla="*/ 95 w 146"/>
                <a:gd name="T97" fmla="*/ 11 h 348"/>
                <a:gd name="T98" fmla="*/ 90 w 146"/>
                <a:gd name="T99" fmla="*/ 6 h 348"/>
                <a:gd name="T100" fmla="*/ 83 w 146"/>
                <a:gd name="T101" fmla="*/ 3 h 348"/>
                <a:gd name="T102" fmla="*/ 75 w 146"/>
                <a:gd name="T103" fmla="*/ 0 h 348"/>
                <a:gd name="T104" fmla="*/ 68 w 146"/>
                <a:gd name="T105" fmla="*/ 0 h 348"/>
                <a:gd name="T106" fmla="*/ 59 w 146"/>
                <a:gd name="T107" fmla="*/ 0 h 348"/>
                <a:gd name="T108" fmla="*/ 51 w 146"/>
                <a:gd name="T109" fmla="*/ 3 h 348"/>
                <a:gd name="T110" fmla="*/ 42 w 146"/>
                <a:gd name="T111" fmla="*/ 8 h 348"/>
                <a:gd name="T112" fmla="*/ 32 w 146"/>
                <a:gd name="T113" fmla="*/ 15 h 348"/>
                <a:gd name="T114" fmla="*/ 23 w 146"/>
                <a:gd name="T115" fmla="*/ 25 h 348"/>
                <a:gd name="T116" fmla="*/ 15 w 146"/>
                <a:gd name="T117" fmla="*/ 39 h 348"/>
                <a:gd name="T118" fmla="*/ 15 w 146"/>
                <a:gd name="T119" fmla="*/ 3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348">
                  <a:moveTo>
                    <a:pt x="15" y="39"/>
                  </a:moveTo>
                  <a:lnTo>
                    <a:pt x="15" y="39"/>
                  </a:lnTo>
                  <a:lnTo>
                    <a:pt x="10" y="49"/>
                  </a:lnTo>
                  <a:lnTo>
                    <a:pt x="5" y="61"/>
                  </a:lnTo>
                  <a:lnTo>
                    <a:pt x="1" y="75"/>
                  </a:lnTo>
                  <a:lnTo>
                    <a:pt x="0" y="90"/>
                  </a:lnTo>
                  <a:lnTo>
                    <a:pt x="0" y="121"/>
                  </a:lnTo>
                  <a:lnTo>
                    <a:pt x="1" y="155"/>
                  </a:lnTo>
                  <a:lnTo>
                    <a:pt x="5" y="187"/>
                  </a:lnTo>
                  <a:lnTo>
                    <a:pt x="10" y="216"/>
                  </a:lnTo>
                  <a:lnTo>
                    <a:pt x="20" y="261"/>
                  </a:lnTo>
                  <a:lnTo>
                    <a:pt x="20" y="261"/>
                  </a:lnTo>
                  <a:lnTo>
                    <a:pt x="25" y="279"/>
                  </a:lnTo>
                  <a:lnTo>
                    <a:pt x="34" y="298"/>
                  </a:lnTo>
                  <a:lnTo>
                    <a:pt x="42" y="313"/>
                  </a:lnTo>
                  <a:lnTo>
                    <a:pt x="56" y="329"/>
                  </a:lnTo>
                  <a:lnTo>
                    <a:pt x="56" y="329"/>
                  </a:lnTo>
                  <a:lnTo>
                    <a:pt x="68" y="339"/>
                  </a:lnTo>
                  <a:lnTo>
                    <a:pt x="82" y="344"/>
                  </a:lnTo>
                  <a:lnTo>
                    <a:pt x="95" y="348"/>
                  </a:lnTo>
                  <a:lnTo>
                    <a:pt x="109" y="346"/>
                  </a:lnTo>
                  <a:lnTo>
                    <a:pt x="116" y="344"/>
                  </a:lnTo>
                  <a:lnTo>
                    <a:pt x="123" y="342"/>
                  </a:lnTo>
                  <a:lnTo>
                    <a:pt x="128" y="337"/>
                  </a:lnTo>
                  <a:lnTo>
                    <a:pt x="133" y="334"/>
                  </a:lnTo>
                  <a:lnTo>
                    <a:pt x="136" y="327"/>
                  </a:lnTo>
                  <a:lnTo>
                    <a:pt x="141" y="320"/>
                  </a:lnTo>
                  <a:lnTo>
                    <a:pt x="143" y="312"/>
                  </a:lnTo>
                  <a:lnTo>
                    <a:pt x="146" y="303"/>
                  </a:lnTo>
                  <a:lnTo>
                    <a:pt x="146" y="303"/>
                  </a:lnTo>
                  <a:lnTo>
                    <a:pt x="146" y="288"/>
                  </a:lnTo>
                  <a:lnTo>
                    <a:pt x="145" y="273"/>
                  </a:lnTo>
                  <a:lnTo>
                    <a:pt x="141" y="257"/>
                  </a:lnTo>
                  <a:lnTo>
                    <a:pt x="136" y="242"/>
                  </a:lnTo>
                  <a:lnTo>
                    <a:pt x="124" y="213"/>
                  </a:lnTo>
                  <a:lnTo>
                    <a:pt x="114" y="184"/>
                  </a:lnTo>
                  <a:lnTo>
                    <a:pt x="114" y="184"/>
                  </a:lnTo>
                  <a:lnTo>
                    <a:pt x="109" y="167"/>
                  </a:lnTo>
                  <a:lnTo>
                    <a:pt x="107" y="150"/>
                  </a:lnTo>
                  <a:lnTo>
                    <a:pt x="107" y="134"/>
                  </a:lnTo>
                  <a:lnTo>
                    <a:pt x="107" y="117"/>
                  </a:lnTo>
                  <a:lnTo>
                    <a:pt x="111" y="85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4" y="44"/>
                  </a:lnTo>
                  <a:lnTo>
                    <a:pt x="112" y="37"/>
                  </a:lnTo>
                  <a:lnTo>
                    <a:pt x="105" y="23"/>
                  </a:lnTo>
                  <a:lnTo>
                    <a:pt x="102" y="17"/>
                  </a:lnTo>
                  <a:lnTo>
                    <a:pt x="95" y="11"/>
                  </a:lnTo>
                  <a:lnTo>
                    <a:pt x="90" y="6"/>
                  </a:lnTo>
                  <a:lnTo>
                    <a:pt x="83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2" y="15"/>
                  </a:lnTo>
                  <a:lnTo>
                    <a:pt x="23" y="25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0" name="Freeform 20"/>
            <p:cNvSpPr>
              <a:spLocks/>
            </p:cNvSpPr>
            <p:nvPr/>
          </p:nvSpPr>
          <p:spPr bwMode="auto">
            <a:xfrm>
              <a:off x="556" y="1529"/>
              <a:ext cx="71" cy="172"/>
            </a:xfrm>
            <a:custGeom>
              <a:avLst/>
              <a:gdLst>
                <a:gd name="T0" fmla="*/ 14 w 144"/>
                <a:gd name="T1" fmla="*/ 39 h 343"/>
                <a:gd name="T2" fmla="*/ 14 w 144"/>
                <a:gd name="T3" fmla="*/ 39 h 343"/>
                <a:gd name="T4" fmla="*/ 9 w 144"/>
                <a:gd name="T5" fmla="*/ 51 h 343"/>
                <a:gd name="T6" fmla="*/ 5 w 144"/>
                <a:gd name="T7" fmla="*/ 63 h 343"/>
                <a:gd name="T8" fmla="*/ 2 w 144"/>
                <a:gd name="T9" fmla="*/ 75 h 343"/>
                <a:gd name="T10" fmla="*/ 0 w 144"/>
                <a:gd name="T11" fmla="*/ 91 h 343"/>
                <a:gd name="T12" fmla="*/ 0 w 144"/>
                <a:gd name="T13" fmla="*/ 121 h 343"/>
                <a:gd name="T14" fmla="*/ 2 w 144"/>
                <a:gd name="T15" fmla="*/ 154 h 343"/>
                <a:gd name="T16" fmla="*/ 5 w 144"/>
                <a:gd name="T17" fmla="*/ 186 h 343"/>
                <a:gd name="T18" fmla="*/ 10 w 144"/>
                <a:gd name="T19" fmla="*/ 215 h 343"/>
                <a:gd name="T20" fmla="*/ 21 w 144"/>
                <a:gd name="T21" fmla="*/ 258 h 343"/>
                <a:gd name="T22" fmla="*/ 21 w 144"/>
                <a:gd name="T23" fmla="*/ 258 h 343"/>
                <a:gd name="T24" fmla="*/ 26 w 144"/>
                <a:gd name="T25" fmla="*/ 277 h 343"/>
                <a:gd name="T26" fmla="*/ 33 w 144"/>
                <a:gd name="T27" fmla="*/ 295 h 343"/>
                <a:gd name="T28" fmla="*/ 43 w 144"/>
                <a:gd name="T29" fmla="*/ 311 h 343"/>
                <a:gd name="T30" fmla="*/ 55 w 144"/>
                <a:gd name="T31" fmla="*/ 326 h 343"/>
                <a:gd name="T32" fmla="*/ 55 w 144"/>
                <a:gd name="T33" fmla="*/ 326 h 343"/>
                <a:gd name="T34" fmla="*/ 67 w 144"/>
                <a:gd name="T35" fmla="*/ 335 h 343"/>
                <a:gd name="T36" fmla="*/ 81 w 144"/>
                <a:gd name="T37" fmla="*/ 341 h 343"/>
                <a:gd name="T38" fmla="*/ 94 w 144"/>
                <a:gd name="T39" fmla="*/ 343 h 343"/>
                <a:gd name="T40" fmla="*/ 106 w 144"/>
                <a:gd name="T41" fmla="*/ 343 h 343"/>
                <a:gd name="T42" fmla="*/ 113 w 144"/>
                <a:gd name="T43" fmla="*/ 341 h 343"/>
                <a:gd name="T44" fmla="*/ 120 w 144"/>
                <a:gd name="T45" fmla="*/ 338 h 343"/>
                <a:gd name="T46" fmla="*/ 125 w 144"/>
                <a:gd name="T47" fmla="*/ 335 h 343"/>
                <a:gd name="T48" fmla="*/ 130 w 144"/>
                <a:gd name="T49" fmla="*/ 330 h 343"/>
                <a:gd name="T50" fmla="*/ 134 w 144"/>
                <a:gd name="T51" fmla="*/ 324 h 343"/>
                <a:gd name="T52" fmla="*/ 137 w 144"/>
                <a:gd name="T53" fmla="*/ 316 h 343"/>
                <a:gd name="T54" fmla="*/ 140 w 144"/>
                <a:gd name="T55" fmla="*/ 309 h 343"/>
                <a:gd name="T56" fmla="*/ 142 w 144"/>
                <a:gd name="T57" fmla="*/ 301 h 343"/>
                <a:gd name="T58" fmla="*/ 142 w 144"/>
                <a:gd name="T59" fmla="*/ 301 h 343"/>
                <a:gd name="T60" fmla="*/ 144 w 144"/>
                <a:gd name="T61" fmla="*/ 285 h 343"/>
                <a:gd name="T62" fmla="*/ 142 w 144"/>
                <a:gd name="T63" fmla="*/ 270 h 343"/>
                <a:gd name="T64" fmla="*/ 139 w 144"/>
                <a:gd name="T65" fmla="*/ 254 h 343"/>
                <a:gd name="T66" fmla="*/ 134 w 144"/>
                <a:gd name="T67" fmla="*/ 239 h 343"/>
                <a:gd name="T68" fmla="*/ 122 w 144"/>
                <a:gd name="T69" fmla="*/ 210 h 343"/>
                <a:gd name="T70" fmla="*/ 111 w 144"/>
                <a:gd name="T71" fmla="*/ 183 h 343"/>
                <a:gd name="T72" fmla="*/ 111 w 144"/>
                <a:gd name="T73" fmla="*/ 183 h 343"/>
                <a:gd name="T74" fmla="*/ 106 w 144"/>
                <a:gd name="T75" fmla="*/ 166 h 343"/>
                <a:gd name="T76" fmla="*/ 104 w 144"/>
                <a:gd name="T77" fmla="*/ 149 h 343"/>
                <a:gd name="T78" fmla="*/ 104 w 144"/>
                <a:gd name="T79" fmla="*/ 133 h 343"/>
                <a:gd name="T80" fmla="*/ 106 w 144"/>
                <a:gd name="T81" fmla="*/ 118 h 343"/>
                <a:gd name="T82" fmla="*/ 110 w 144"/>
                <a:gd name="T83" fmla="*/ 86 h 343"/>
                <a:gd name="T84" fmla="*/ 111 w 144"/>
                <a:gd name="T85" fmla="*/ 51 h 343"/>
                <a:gd name="T86" fmla="*/ 111 w 144"/>
                <a:gd name="T87" fmla="*/ 51 h 343"/>
                <a:gd name="T88" fmla="*/ 111 w 144"/>
                <a:gd name="T89" fmla="*/ 45 h 343"/>
                <a:gd name="T90" fmla="*/ 110 w 144"/>
                <a:gd name="T91" fmla="*/ 38 h 343"/>
                <a:gd name="T92" fmla="*/ 103 w 144"/>
                <a:gd name="T93" fmla="*/ 24 h 343"/>
                <a:gd name="T94" fmla="*/ 99 w 144"/>
                <a:gd name="T95" fmla="*/ 19 h 343"/>
                <a:gd name="T96" fmla="*/ 94 w 144"/>
                <a:gd name="T97" fmla="*/ 12 h 343"/>
                <a:gd name="T98" fmla="*/ 87 w 144"/>
                <a:gd name="T99" fmla="*/ 7 h 343"/>
                <a:gd name="T100" fmla="*/ 81 w 144"/>
                <a:gd name="T101" fmla="*/ 4 h 343"/>
                <a:gd name="T102" fmla="*/ 74 w 144"/>
                <a:gd name="T103" fmla="*/ 2 h 343"/>
                <a:gd name="T104" fmla="*/ 67 w 144"/>
                <a:gd name="T105" fmla="*/ 0 h 343"/>
                <a:gd name="T106" fmla="*/ 58 w 144"/>
                <a:gd name="T107" fmla="*/ 2 h 343"/>
                <a:gd name="T108" fmla="*/ 50 w 144"/>
                <a:gd name="T109" fmla="*/ 5 h 343"/>
                <a:gd name="T110" fmla="*/ 41 w 144"/>
                <a:gd name="T111" fmla="*/ 10 h 343"/>
                <a:gd name="T112" fmla="*/ 33 w 144"/>
                <a:gd name="T113" fmla="*/ 17 h 343"/>
                <a:gd name="T114" fmla="*/ 24 w 144"/>
                <a:gd name="T115" fmla="*/ 28 h 343"/>
                <a:gd name="T116" fmla="*/ 14 w 144"/>
                <a:gd name="T117" fmla="*/ 39 h 343"/>
                <a:gd name="T118" fmla="*/ 14 w 144"/>
                <a:gd name="T119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4" h="343">
                  <a:moveTo>
                    <a:pt x="14" y="39"/>
                  </a:moveTo>
                  <a:lnTo>
                    <a:pt x="14" y="39"/>
                  </a:lnTo>
                  <a:lnTo>
                    <a:pt x="9" y="51"/>
                  </a:lnTo>
                  <a:lnTo>
                    <a:pt x="5" y="63"/>
                  </a:lnTo>
                  <a:lnTo>
                    <a:pt x="2" y="75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2" y="154"/>
                  </a:lnTo>
                  <a:lnTo>
                    <a:pt x="5" y="186"/>
                  </a:lnTo>
                  <a:lnTo>
                    <a:pt x="10" y="215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6" y="277"/>
                  </a:lnTo>
                  <a:lnTo>
                    <a:pt x="33" y="295"/>
                  </a:lnTo>
                  <a:lnTo>
                    <a:pt x="43" y="311"/>
                  </a:lnTo>
                  <a:lnTo>
                    <a:pt x="55" y="326"/>
                  </a:lnTo>
                  <a:lnTo>
                    <a:pt x="55" y="326"/>
                  </a:lnTo>
                  <a:lnTo>
                    <a:pt x="67" y="335"/>
                  </a:lnTo>
                  <a:lnTo>
                    <a:pt x="81" y="341"/>
                  </a:lnTo>
                  <a:lnTo>
                    <a:pt x="94" y="343"/>
                  </a:lnTo>
                  <a:lnTo>
                    <a:pt x="106" y="343"/>
                  </a:lnTo>
                  <a:lnTo>
                    <a:pt x="113" y="341"/>
                  </a:lnTo>
                  <a:lnTo>
                    <a:pt x="120" y="338"/>
                  </a:lnTo>
                  <a:lnTo>
                    <a:pt x="125" y="335"/>
                  </a:lnTo>
                  <a:lnTo>
                    <a:pt x="130" y="330"/>
                  </a:lnTo>
                  <a:lnTo>
                    <a:pt x="134" y="324"/>
                  </a:lnTo>
                  <a:lnTo>
                    <a:pt x="137" y="316"/>
                  </a:lnTo>
                  <a:lnTo>
                    <a:pt x="140" y="309"/>
                  </a:lnTo>
                  <a:lnTo>
                    <a:pt x="142" y="301"/>
                  </a:lnTo>
                  <a:lnTo>
                    <a:pt x="142" y="301"/>
                  </a:lnTo>
                  <a:lnTo>
                    <a:pt x="144" y="285"/>
                  </a:lnTo>
                  <a:lnTo>
                    <a:pt x="142" y="270"/>
                  </a:lnTo>
                  <a:lnTo>
                    <a:pt x="139" y="254"/>
                  </a:lnTo>
                  <a:lnTo>
                    <a:pt x="134" y="239"/>
                  </a:lnTo>
                  <a:lnTo>
                    <a:pt x="122" y="210"/>
                  </a:lnTo>
                  <a:lnTo>
                    <a:pt x="111" y="183"/>
                  </a:lnTo>
                  <a:lnTo>
                    <a:pt x="111" y="183"/>
                  </a:lnTo>
                  <a:lnTo>
                    <a:pt x="106" y="166"/>
                  </a:lnTo>
                  <a:lnTo>
                    <a:pt x="104" y="149"/>
                  </a:lnTo>
                  <a:lnTo>
                    <a:pt x="104" y="133"/>
                  </a:lnTo>
                  <a:lnTo>
                    <a:pt x="106" y="118"/>
                  </a:lnTo>
                  <a:lnTo>
                    <a:pt x="110" y="8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45"/>
                  </a:lnTo>
                  <a:lnTo>
                    <a:pt x="110" y="38"/>
                  </a:lnTo>
                  <a:lnTo>
                    <a:pt x="103" y="24"/>
                  </a:lnTo>
                  <a:lnTo>
                    <a:pt x="99" y="19"/>
                  </a:lnTo>
                  <a:lnTo>
                    <a:pt x="94" y="12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74" y="2"/>
                  </a:lnTo>
                  <a:lnTo>
                    <a:pt x="67" y="0"/>
                  </a:lnTo>
                  <a:lnTo>
                    <a:pt x="58" y="2"/>
                  </a:lnTo>
                  <a:lnTo>
                    <a:pt x="50" y="5"/>
                  </a:lnTo>
                  <a:lnTo>
                    <a:pt x="41" y="10"/>
                  </a:lnTo>
                  <a:lnTo>
                    <a:pt x="33" y="17"/>
                  </a:lnTo>
                  <a:lnTo>
                    <a:pt x="24" y="28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1" name="Freeform 21"/>
            <p:cNvSpPr>
              <a:spLocks/>
            </p:cNvSpPr>
            <p:nvPr/>
          </p:nvSpPr>
          <p:spPr bwMode="auto">
            <a:xfrm>
              <a:off x="556" y="1531"/>
              <a:ext cx="70" cy="168"/>
            </a:xfrm>
            <a:custGeom>
              <a:avLst/>
              <a:gdLst>
                <a:gd name="T0" fmla="*/ 14 w 138"/>
                <a:gd name="T1" fmla="*/ 39 h 336"/>
                <a:gd name="T2" fmla="*/ 14 w 138"/>
                <a:gd name="T3" fmla="*/ 39 h 336"/>
                <a:gd name="T4" fmla="*/ 8 w 138"/>
                <a:gd name="T5" fmla="*/ 49 h 336"/>
                <a:gd name="T6" fmla="*/ 5 w 138"/>
                <a:gd name="T7" fmla="*/ 61 h 336"/>
                <a:gd name="T8" fmla="*/ 2 w 138"/>
                <a:gd name="T9" fmla="*/ 73 h 336"/>
                <a:gd name="T10" fmla="*/ 0 w 138"/>
                <a:gd name="T11" fmla="*/ 88 h 336"/>
                <a:gd name="T12" fmla="*/ 0 w 138"/>
                <a:gd name="T13" fmla="*/ 117 h 336"/>
                <a:gd name="T14" fmla="*/ 2 w 138"/>
                <a:gd name="T15" fmla="*/ 150 h 336"/>
                <a:gd name="T16" fmla="*/ 5 w 138"/>
                <a:gd name="T17" fmla="*/ 181 h 336"/>
                <a:gd name="T18" fmla="*/ 10 w 138"/>
                <a:gd name="T19" fmla="*/ 210 h 336"/>
                <a:gd name="T20" fmla="*/ 19 w 138"/>
                <a:gd name="T21" fmla="*/ 252 h 336"/>
                <a:gd name="T22" fmla="*/ 19 w 138"/>
                <a:gd name="T23" fmla="*/ 252 h 336"/>
                <a:gd name="T24" fmla="*/ 26 w 138"/>
                <a:gd name="T25" fmla="*/ 271 h 336"/>
                <a:gd name="T26" fmla="*/ 32 w 138"/>
                <a:gd name="T27" fmla="*/ 288 h 336"/>
                <a:gd name="T28" fmla="*/ 41 w 138"/>
                <a:gd name="T29" fmla="*/ 305 h 336"/>
                <a:gd name="T30" fmla="*/ 53 w 138"/>
                <a:gd name="T31" fmla="*/ 319 h 336"/>
                <a:gd name="T32" fmla="*/ 53 w 138"/>
                <a:gd name="T33" fmla="*/ 319 h 336"/>
                <a:gd name="T34" fmla="*/ 65 w 138"/>
                <a:gd name="T35" fmla="*/ 327 h 336"/>
                <a:gd name="T36" fmla="*/ 77 w 138"/>
                <a:gd name="T37" fmla="*/ 334 h 336"/>
                <a:gd name="T38" fmla="*/ 91 w 138"/>
                <a:gd name="T39" fmla="*/ 336 h 336"/>
                <a:gd name="T40" fmla="*/ 104 w 138"/>
                <a:gd name="T41" fmla="*/ 336 h 336"/>
                <a:gd name="T42" fmla="*/ 114 w 138"/>
                <a:gd name="T43" fmla="*/ 331 h 336"/>
                <a:gd name="T44" fmla="*/ 121 w 138"/>
                <a:gd name="T45" fmla="*/ 327 h 336"/>
                <a:gd name="T46" fmla="*/ 125 w 138"/>
                <a:gd name="T47" fmla="*/ 322 h 336"/>
                <a:gd name="T48" fmla="*/ 130 w 138"/>
                <a:gd name="T49" fmla="*/ 317 h 336"/>
                <a:gd name="T50" fmla="*/ 133 w 138"/>
                <a:gd name="T51" fmla="*/ 310 h 336"/>
                <a:gd name="T52" fmla="*/ 135 w 138"/>
                <a:gd name="T53" fmla="*/ 302 h 336"/>
                <a:gd name="T54" fmla="*/ 138 w 138"/>
                <a:gd name="T55" fmla="*/ 293 h 336"/>
                <a:gd name="T56" fmla="*/ 138 w 138"/>
                <a:gd name="T57" fmla="*/ 293 h 336"/>
                <a:gd name="T58" fmla="*/ 138 w 138"/>
                <a:gd name="T59" fmla="*/ 278 h 336"/>
                <a:gd name="T60" fmla="*/ 137 w 138"/>
                <a:gd name="T61" fmla="*/ 264 h 336"/>
                <a:gd name="T62" fmla="*/ 133 w 138"/>
                <a:gd name="T63" fmla="*/ 249 h 336"/>
                <a:gd name="T64" fmla="*/ 130 w 138"/>
                <a:gd name="T65" fmla="*/ 235 h 336"/>
                <a:gd name="T66" fmla="*/ 118 w 138"/>
                <a:gd name="T67" fmla="*/ 206 h 336"/>
                <a:gd name="T68" fmla="*/ 108 w 138"/>
                <a:gd name="T69" fmla="*/ 179 h 336"/>
                <a:gd name="T70" fmla="*/ 108 w 138"/>
                <a:gd name="T71" fmla="*/ 179 h 336"/>
                <a:gd name="T72" fmla="*/ 104 w 138"/>
                <a:gd name="T73" fmla="*/ 162 h 336"/>
                <a:gd name="T74" fmla="*/ 101 w 138"/>
                <a:gd name="T75" fmla="*/ 146 h 336"/>
                <a:gd name="T76" fmla="*/ 101 w 138"/>
                <a:gd name="T77" fmla="*/ 129 h 336"/>
                <a:gd name="T78" fmla="*/ 102 w 138"/>
                <a:gd name="T79" fmla="*/ 114 h 336"/>
                <a:gd name="T80" fmla="*/ 106 w 138"/>
                <a:gd name="T81" fmla="*/ 83 h 336"/>
                <a:gd name="T82" fmla="*/ 108 w 138"/>
                <a:gd name="T83" fmla="*/ 49 h 336"/>
                <a:gd name="T84" fmla="*/ 108 w 138"/>
                <a:gd name="T85" fmla="*/ 49 h 336"/>
                <a:gd name="T86" fmla="*/ 108 w 138"/>
                <a:gd name="T87" fmla="*/ 42 h 336"/>
                <a:gd name="T88" fmla="*/ 106 w 138"/>
                <a:gd name="T89" fmla="*/ 35 h 336"/>
                <a:gd name="T90" fmla="*/ 101 w 138"/>
                <a:gd name="T91" fmla="*/ 24 h 336"/>
                <a:gd name="T92" fmla="*/ 91 w 138"/>
                <a:gd name="T93" fmla="*/ 12 h 336"/>
                <a:gd name="T94" fmla="*/ 85 w 138"/>
                <a:gd name="T95" fmla="*/ 6 h 336"/>
                <a:gd name="T96" fmla="*/ 79 w 138"/>
                <a:gd name="T97" fmla="*/ 3 h 336"/>
                <a:gd name="T98" fmla="*/ 72 w 138"/>
                <a:gd name="T99" fmla="*/ 1 h 336"/>
                <a:gd name="T100" fmla="*/ 65 w 138"/>
                <a:gd name="T101" fmla="*/ 0 h 336"/>
                <a:gd name="T102" fmla="*/ 56 w 138"/>
                <a:gd name="T103" fmla="*/ 1 h 336"/>
                <a:gd name="T104" fmla="*/ 48 w 138"/>
                <a:gd name="T105" fmla="*/ 3 h 336"/>
                <a:gd name="T106" fmla="*/ 39 w 138"/>
                <a:gd name="T107" fmla="*/ 8 h 336"/>
                <a:gd name="T108" fmla="*/ 31 w 138"/>
                <a:gd name="T109" fmla="*/ 17 h 336"/>
                <a:gd name="T110" fmla="*/ 22 w 138"/>
                <a:gd name="T111" fmla="*/ 25 h 336"/>
                <a:gd name="T112" fmla="*/ 14 w 138"/>
                <a:gd name="T113" fmla="*/ 39 h 336"/>
                <a:gd name="T114" fmla="*/ 14 w 138"/>
                <a:gd name="T115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" h="336">
                  <a:moveTo>
                    <a:pt x="14" y="39"/>
                  </a:moveTo>
                  <a:lnTo>
                    <a:pt x="14" y="39"/>
                  </a:lnTo>
                  <a:lnTo>
                    <a:pt x="8" y="49"/>
                  </a:lnTo>
                  <a:lnTo>
                    <a:pt x="5" y="61"/>
                  </a:lnTo>
                  <a:lnTo>
                    <a:pt x="2" y="73"/>
                  </a:lnTo>
                  <a:lnTo>
                    <a:pt x="0" y="88"/>
                  </a:lnTo>
                  <a:lnTo>
                    <a:pt x="0" y="117"/>
                  </a:lnTo>
                  <a:lnTo>
                    <a:pt x="2" y="150"/>
                  </a:lnTo>
                  <a:lnTo>
                    <a:pt x="5" y="181"/>
                  </a:lnTo>
                  <a:lnTo>
                    <a:pt x="10" y="210"/>
                  </a:lnTo>
                  <a:lnTo>
                    <a:pt x="19" y="252"/>
                  </a:lnTo>
                  <a:lnTo>
                    <a:pt x="19" y="252"/>
                  </a:lnTo>
                  <a:lnTo>
                    <a:pt x="26" y="271"/>
                  </a:lnTo>
                  <a:lnTo>
                    <a:pt x="32" y="288"/>
                  </a:lnTo>
                  <a:lnTo>
                    <a:pt x="41" y="305"/>
                  </a:lnTo>
                  <a:lnTo>
                    <a:pt x="53" y="319"/>
                  </a:lnTo>
                  <a:lnTo>
                    <a:pt x="53" y="319"/>
                  </a:lnTo>
                  <a:lnTo>
                    <a:pt x="65" y="327"/>
                  </a:lnTo>
                  <a:lnTo>
                    <a:pt x="77" y="334"/>
                  </a:lnTo>
                  <a:lnTo>
                    <a:pt x="91" y="336"/>
                  </a:lnTo>
                  <a:lnTo>
                    <a:pt x="104" y="336"/>
                  </a:lnTo>
                  <a:lnTo>
                    <a:pt x="114" y="331"/>
                  </a:lnTo>
                  <a:lnTo>
                    <a:pt x="121" y="327"/>
                  </a:lnTo>
                  <a:lnTo>
                    <a:pt x="125" y="322"/>
                  </a:lnTo>
                  <a:lnTo>
                    <a:pt x="130" y="317"/>
                  </a:lnTo>
                  <a:lnTo>
                    <a:pt x="133" y="310"/>
                  </a:lnTo>
                  <a:lnTo>
                    <a:pt x="135" y="302"/>
                  </a:lnTo>
                  <a:lnTo>
                    <a:pt x="138" y="293"/>
                  </a:lnTo>
                  <a:lnTo>
                    <a:pt x="138" y="293"/>
                  </a:lnTo>
                  <a:lnTo>
                    <a:pt x="138" y="278"/>
                  </a:lnTo>
                  <a:lnTo>
                    <a:pt x="137" y="264"/>
                  </a:lnTo>
                  <a:lnTo>
                    <a:pt x="133" y="249"/>
                  </a:lnTo>
                  <a:lnTo>
                    <a:pt x="130" y="235"/>
                  </a:lnTo>
                  <a:lnTo>
                    <a:pt x="118" y="206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62"/>
                  </a:lnTo>
                  <a:lnTo>
                    <a:pt x="101" y="146"/>
                  </a:lnTo>
                  <a:lnTo>
                    <a:pt x="101" y="129"/>
                  </a:lnTo>
                  <a:lnTo>
                    <a:pt x="102" y="114"/>
                  </a:lnTo>
                  <a:lnTo>
                    <a:pt x="106" y="83"/>
                  </a:lnTo>
                  <a:lnTo>
                    <a:pt x="108" y="49"/>
                  </a:lnTo>
                  <a:lnTo>
                    <a:pt x="108" y="49"/>
                  </a:lnTo>
                  <a:lnTo>
                    <a:pt x="108" y="42"/>
                  </a:lnTo>
                  <a:lnTo>
                    <a:pt x="106" y="35"/>
                  </a:lnTo>
                  <a:lnTo>
                    <a:pt x="101" y="24"/>
                  </a:lnTo>
                  <a:lnTo>
                    <a:pt x="91" y="12"/>
                  </a:lnTo>
                  <a:lnTo>
                    <a:pt x="85" y="6"/>
                  </a:lnTo>
                  <a:lnTo>
                    <a:pt x="79" y="3"/>
                  </a:lnTo>
                  <a:lnTo>
                    <a:pt x="72" y="1"/>
                  </a:lnTo>
                  <a:lnTo>
                    <a:pt x="65" y="0"/>
                  </a:lnTo>
                  <a:lnTo>
                    <a:pt x="56" y="1"/>
                  </a:lnTo>
                  <a:lnTo>
                    <a:pt x="48" y="3"/>
                  </a:lnTo>
                  <a:lnTo>
                    <a:pt x="39" y="8"/>
                  </a:lnTo>
                  <a:lnTo>
                    <a:pt x="31" y="17"/>
                  </a:lnTo>
                  <a:lnTo>
                    <a:pt x="22" y="25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2" name="Freeform 22"/>
            <p:cNvSpPr>
              <a:spLocks/>
            </p:cNvSpPr>
            <p:nvPr/>
          </p:nvSpPr>
          <p:spPr bwMode="auto">
            <a:xfrm>
              <a:off x="557" y="1533"/>
              <a:ext cx="68" cy="165"/>
            </a:xfrm>
            <a:custGeom>
              <a:avLst/>
              <a:gdLst>
                <a:gd name="T0" fmla="*/ 13 w 135"/>
                <a:gd name="T1" fmla="*/ 38 h 331"/>
                <a:gd name="T2" fmla="*/ 13 w 135"/>
                <a:gd name="T3" fmla="*/ 38 h 331"/>
                <a:gd name="T4" fmla="*/ 8 w 135"/>
                <a:gd name="T5" fmla="*/ 48 h 331"/>
                <a:gd name="T6" fmla="*/ 5 w 135"/>
                <a:gd name="T7" fmla="*/ 60 h 331"/>
                <a:gd name="T8" fmla="*/ 1 w 135"/>
                <a:gd name="T9" fmla="*/ 72 h 331"/>
                <a:gd name="T10" fmla="*/ 0 w 135"/>
                <a:gd name="T11" fmla="*/ 85 h 331"/>
                <a:gd name="T12" fmla="*/ 0 w 135"/>
                <a:gd name="T13" fmla="*/ 116 h 331"/>
                <a:gd name="T14" fmla="*/ 1 w 135"/>
                <a:gd name="T15" fmla="*/ 147 h 331"/>
                <a:gd name="T16" fmla="*/ 5 w 135"/>
                <a:gd name="T17" fmla="*/ 178 h 331"/>
                <a:gd name="T18" fmla="*/ 10 w 135"/>
                <a:gd name="T19" fmla="*/ 207 h 331"/>
                <a:gd name="T20" fmla="*/ 18 w 135"/>
                <a:gd name="T21" fmla="*/ 247 h 331"/>
                <a:gd name="T22" fmla="*/ 18 w 135"/>
                <a:gd name="T23" fmla="*/ 247 h 331"/>
                <a:gd name="T24" fmla="*/ 24 w 135"/>
                <a:gd name="T25" fmla="*/ 266 h 331"/>
                <a:gd name="T26" fmla="*/ 30 w 135"/>
                <a:gd name="T27" fmla="*/ 283 h 331"/>
                <a:gd name="T28" fmla="*/ 39 w 135"/>
                <a:gd name="T29" fmla="*/ 299 h 331"/>
                <a:gd name="T30" fmla="*/ 51 w 135"/>
                <a:gd name="T31" fmla="*/ 312 h 331"/>
                <a:gd name="T32" fmla="*/ 51 w 135"/>
                <a:gd name="T33" fmla="*/ 312 h 331"/>
                <a:gd name="T34" fmla="*/ 63 w 135"/>
                <a:gd name="T35" fmla="*/ 323 h 331"/>
                <a:gd name="T36" fmla="*/ 75 w 135"/>
                <a:gd name="T37" fmla="*/ 328 h 331"/>
                <a:gd name="T38" fmla="*/ 89 w 135"/>
                <a:gd name="T39" fmla="*/ 331 h 331"/>
                <a:gd name="T40" fmla="*/ 100 w 135"/>
                <a:gd name="T41" fmla="*/ 329 h 331"/>
                <a:gd name="T42" fmla="*/ 111 w 135"/>
                <a:gd name="T43" fmla="*/ 326 h 331"/>
                <a:gd name="T44" fmla="*/ 116 w 135"/>
                <a:gd name="T45" fmla="*/ 321 h 331"/>
                <a:gd name="T46" fmla="*/ 121 w 135"/>
                <a:gd name="T47" fmla="*/ 317 h 331"/>
                <a:gd name="T48" fmla="*/ 124 w 135"/>
                <a:gd name="T49" fmla="*/ 311 h 331"/>
                <a:gd name="T50" fmla="*/ 128 w 135"/>
                <a:gd name="T51" fmla="*/ 305 h 331"/>
                <a:gd name="T52" fmla="*/ 131 w 135"/>
                <a:gd name="T53" fmla="*/ 297 h 331"/>
                <a:gd name="T54" fmla="*/ 133 w 135"/>
                <a:gd name="T55" fmla="*/ 288 h 331"/>
                <a:gd name="T56" fmla="*/ 133 w 135"/>
                <a:gd name="T57" fmla="*/ 288 h 331"/>
                <a:gd name="T58" fmla="*/ 135 w 135"/>
                <a:gd name="T59" fmla="*/ 273 h 331"/>
                <a:gd name="T60" fmla="*/ 133 w 135"/>
                <a:gd name="T61" fmla="*/ 259 h 331"/>
                <a:gd name="T62" fmla="*/ 130 w 135"/>
                <a:gd name="T63" fmla="*/ 244 h 331"/>
                <a:gd name="T64" fmla="*/ 124 w 135"/>
                <a:gd name="T65" fmla="*/ 230 h 331"/>
                <a:gd name="T66" fmla="*/ 114 w 135"/>
                <a:gd name="T67" fmla="*/ 201 h 331"/>
                <a:gd name="T68" fmla="*/ 104 w 135"/>
                <a:gd name="T69" fmla="*/ 176 h 331"/>
                <a:gd name="T70" fmla="*/ 104 w 135"/>
                <a:gd name="T71" fmla="*/ 176 h 331"/>
                <a:gd name="T72" fmla="*/ 100 w 135"/>
                <a:gd name="T73" fmla="*/ 159 h 331"/>
                <a:gd name="T74" fmla="*/ 99 w 135"/>
                <a:gd name="T75" fmla="*/ 143 h 331"/>
                <a:gd name="T76" fmla="*/ 97 w 135"/>
                <a:gd name="T77" fmla="*/ 128 h 331"/>
                <a:gd name="T78" fmla="*/ 99 w 135"/>
                <a:gd name="T79" fmla="*/ 113 h 331"/>
                <a:gd name="T80" fmla="*/ 102 w 135"/>
                <a:gd name="T81" fmla="*/ 80 h 331"/>
                <a:gd name="T82" fmla="*/ 104 w 135"/>
                <a:gd name="T83" fmla="*/ 48 h 331"/>
                <a:gd name="T84" fmla="*/ 104 w 135"/>
                <a:gd name="T85" fmla="*/ 48 h 331"/>
                <a:gd name="T86" fmla="*/ 104 w 135"/>
                <a:gd name="T87" fmla="*/ 43 h 331"/>
                <a:gd name="T88" fmla="*/ 102 w 135"/>
                <a:gd name="T89" fmla="*/ 36 h 331"/>
                <a:gd name="T90" fmla="*/ 97 w 135"/>
                <a:gd name="T91" fmla="*/ 22 h 331"/>
                <a:gd name="T92" fmla="*/ 89 w 135"/>
                <a:gd name="T93" fmla="*/ 12 h 331"/>
                <a:gd name="T94" fmla="*/ 82 w 135"/>
                <a:gd name="T95" fmla="*/ 7 h 331"/>
                <a:gd name="T96" fmla="*/ 77 w 135"/>
                <a:gd name="T97" fmla="*/ 3 h 331"/>
                <a:gd name="T98" fmla="*/ 70 w 135"/>
                <a:gd name="T99" fmla="*/ 0 h 331"/>
                <a:gd name="T100" fmla="*/ 61 w 135"/>
                <a:gd name="T101" fmla="*/ 0 h 331"/>
                <a:gd name="T102" fmla="*/ 54 w 135"/>
                <a:gd name="T103" fmla="*/ 2 h 331"/>
                <a:gd name="T104" fmla="*/ 46 w 135"/>
                <a:gd name="T105" fmla="*/ 3 h 331"/>
                <a:gd name="T106" fmla="*/ 39 w 135"/>
                <a:gd name="T107" fmla="*/ 9 h 331"/>
                <a:gd name="T108" fmla="*/ 30 w 135"/>
                <a:gd name="T109" fmla="*/ 15 h 331"/>
                <a:gd name="T110" fmla="*/ 22 w 135"/>
                <a:gd name="T111" fmla="*/ 26 h 331"/>
                <a:gd name="T112" fmla="*/ 13 w 135"/>
                <a:gd name="T113" fmla="*/ 38 h 331"/>
                <a:gd name="T114" fmla="*/ 13 w 135"/>
                <a:gd name="T115" fmla="*/ 3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" h="331">
                  <a:moveTo>
                    <a:pt x="13" y="38"/>
                  </a:moveTo>
                  <a:lnTo>
                    <a:pt x="13" y="38"/>
                  </a:lnTo>
                  <a:lnTo>
                    <a:pt x="8" y="48"/>
                  </a:lnTo>
                  <a:lnTo>
                    <a:pt x="5" y="60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116"/>
                  </a:lnTo>
                  <a:lnTo>
                    <a:pt x="1" y="147"/>
                  </a:lnTo>
                  <a:lnTo>
                    <a:pt x="5" y="178"/>
                  </a:lnTo>
                  <a:lnTo>
                    <a:pt x="10" y="20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4" y="266"/>
                  </a:lnTo>
                  <a:lnTo>
                    <a:pt x="30" y="283"/>
                  </a:lnTo>
                  <a:lnTo>
                    <a:pt x="39" y="299"/>
                  </a:lnTo>
                  <a:lnTo>
                    <a:pt x="51" y="312"/>
                  </a:lnTo>
                  <a:lnTo>
                    <a:pt x="51" y="312"/>
                  </a:lnTo>
                  <a:lnTo>
                    <a:pt x="63" y="323"/>
                  </a:lnTo>
                  <a:lnTo>
                    <a:pt x="75" y="328"/>
                  </a:lnTo>
                  <a:lnTo>
                    <a:pt x="89" y="331"/>
                  </a:lnTo>
                  <a:lnTo>
                    <a:pt x="100" y="329"/>
                  </a:lnTo>
                  <a:lnTo>
                    <a:pt x="111" y="326"/>
                  </a:lnTo>
                  <a:lnTo>
                    <a:pt x="116" y="321"/>
                  </a:lnTo>
                  <a:lnTo>
                    <a:pt x="121" y="317"/>
                  </a:lnTo>
                  <a:lnTo>
                    <a:pt x="124" y="311"/>
                  </a:lnTo>
                  <a:lnTo>
                    <a:pt x="128" y="305"/>
                  </a:lnTo>
                  <a:lnTo>
                    <a:pt x="131" y="297"/>
                  </a:lnTo>
                  <a:lnTo>
                    <a:pt x="133" y="288"/>
                  </a:lnTo>
                  <a:lnTo>
                    <a:pt x="133" y="288"/>
                  </a:lnTo>
                  <a:lnTo>
                    <a:pt x="135" y="273"/>
                  </a:lnTo>
                  <a:lnTo>
                    <a:pt x="133" y="259"/>
                  </a:lnTo>
                  <a:lnTo>
                    <a:pt x="130" y="244"/>
                  </a:lnTo>
                  <a:lnTo>
                    <a:pt x="124" y="230"/>
                  </a:lnTo>
                  <a:lnTo>
                    <a:pt x="114" y="201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0" y="159"/>
                  </a:lnTo>
                  <a:lnTo>
                    <a:pt x="99" y="143"/>
                  </a:lnTo>
                  <a:lnTo>
                    <a:pt x="97" y="128"/>
                  </a:lnTo>
                  <a:lnTo>
                    <a:pt x="99" y="113"/>
                  </a:lnTo>
                  <a:lnTo>
                    <a:pt x="102" y="80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3"/>
                  </a:lnTo>
                  <a:lnTo>
                    <a:pt x="102" y="36"/>
                  </a:lnTo>
                  <a:lnTo>
                    <a:pt x="97" y="22"/>
                  </a:lnTo>
                  <a:lnTo>
                    <a:pt x="89" y="12"/>
                  </a:lnTo>
                  <a:lnTo>
                    <a:pt x="82" y="7"/>
                  </a:lnTo>
                  <a:lnTo>
                    <a:pt x="77" y="3"/>
                  </a:lnTo>
                  <a:lnTo>
                    <a:pt x="70" y="0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6" y="3"/>
                  </a:lnTo>
                  <a:lnTo>
                    <a:pt x="39" y="9"/>
                  </a:lnTo>
                  <a:lnTo>
                    <a:pt x="30" y="15"/>
                  </a:lnTo>
                  <a:lnTo>
                    <a:pt x="22" y="26"/>
                  </a:lnTo>
                  <a:lnTo>
                    <a:pt x="13" y="38"/>
                  </a:lnTo>
                  <a:lnTo>
                    <a:pt x="13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3" name="Freeform 23"/>
            <p:cNvSpPr>
              <a:spLocks/>
            </p:cNvSpPr>
            <p:nvPr/>
          </p:nvSpPr>
          <p:spPr bwMode="auto">
            <a:xfrm>
              <a:off x="558" y="1534"/>
              <a:ext cx="65" cy="162"/>
            </a:xfrm>
            <a:custGeom>
              <a:avLst/>
              <a:gdLst>
                <a:gd name="T0" fmla="*/ 14 w 130"/>
                <a:gd name="T1" fmla="*/ 38 h 325"/>
                <a:gd name="T2" fmla="*/ 14 w 130"/>
                <a:gd name="T3" fmla="*/ 38 h 325"/>
                <a:gd name="T4" fmla="*/ 9 w 130"/>
                <a:gd name="T5" fmla="*/ 47 h 325"/>
                <a:gd name="T6" fmla="*/ 5 w 130"/>
                <a:gd name="T7" fmla="*/ 58 h 325"/>
                <a:gd name="T8" fmla="*/ 2 w 130"/>
                <a:gd name="T9" fmla="*/ 70 h 325"/>
                <a:gd name="T10" fmla="*/ 0 w 130"/>
                <a:gd name="T11" fmla="*/ 84 h 325"/>
                <a:gd name="T12" fmla="*/ 0 w 130"/>
                <a:gd name="T13" fmla="*/ 115 h 325"/>
                <a:gd name="T14" fmla="*/ 2 w 130"/>
                <a:gd name="T15" fmla="*/ 146 h 325"/>
                <a:gd name="T16" fmla="*/ 5 w 130"/>
                <a:gd name="T17" fmla="*/ 175 h 325"/>
                <a:gd name="T18" fmla="*/ 9 w 130"/>
                <a:gd name="T19" fmla="*/ 204 h 325"/>
                <a:gd name="T20" fmla="*/ 19 w 130"/>
                <a:gd name="T21" fmla="*/ 244 h 325"/>
                <a:gd name="T22" fmla="*/ 19 w 130"/>
                <a:gd name="T23" fmla="*/ 244 h 325"/>
                <a:gd name="T24" fmla="*/ 24 w 130"/>
                <a:gd name="T25" fmla="*/ 262 h 325"/>
                <a:gd name="T26" fmla="*/ 29 w 130"/>
                <a:gd name="T27" fmla="*/ 279 h 325"/>
                <a:gd name="T28" fmla="*/ 38 w 130"/>
                <a:gd name="T29" fmla="*/ 294 h 325"/>
                <a:gd name="T30" fmla="*/ 50 w 130"/>
                <a:gd name="T31" fmla="*/ 308 h 325"/>
                <a:gd name="T32" fmla="*/ 50 w 130"/>
                <a:gd name="T33" fmla="*/ 308 h 325"/>
                <a:gd name="T34" fmla="*/ 62 w 130"/>
                <a:gd name="T35" fmla="*/ 316 h 325"/>
                <a:gd name="T36" fmla="*/ 74 w 130"/>
                <a:gd name="T37" fmla="*/ 321 h 325"/>
                <a:gd name="T38" fmla="*/ 86 w 130"/>
                <a:gd name="T39" fmla="*/ 325 h 325"/>
                <a:gd name="T40" fmla="*/ 98 w 130"/>
                <a:gd name="T41" fmla="*/ 323 h 325"/>
                <a:gd name="T42" fmla="*/ 108 w 130"/>
                <a:gd name="T43" fmla="*/ 320 h 325"/>
                <a:gd name="T44" fmla="*/ 113 w 130"/>
                <a:gd name="T45" fmla="*/ 316 h 325"/>
                <a:gd name="T46" fmla="*/ 118 w 130"/>
                <a:gd name="T47" fmla="*/ 311 h 325"/>
                <a:gd name="T48" fmla="*/ 122 w 130"/>
                <a:gd name="T49" fmla="*/ 306 h 325"/>
                <a:gd name="T50" fmla="*/ 125 w 130"/>
                <a:gd name="T51" fmla="*/ 299 h 325"/>
                <a:gd name="T52" fmla="*/ 129 w 130"/>
                <a:gd name="T53" fmla="*/ 292 h 325"/>
                <a:gd name="T54" fmla="*/ 130 w 130"/>
                <a:gd name="T55" fmla="*/ 284 h 325"/>
                <a:gd name="T56" fmla="*/ 130 w 130"/>
                <a:gd name="T57" fmla="*/ 284 h 325"/>
                <a:gd name="T58" fmla="*/ 130 w 130"/>
                <a:gd name="T59" fmla="*/ 268 h 325"/>
                <a:gd name="T60" fmla="*/ 129 w 130"/>
                <a:gd name="T61" fmla="*/ 255 h 325"/>
                <a:gd name="T62" fmla="*/ 127 w 130"/>
                <a:gd name="T63" fmla="*/ 239 h 325"/>
                <a:gd name="T64" fmla="*/ 122 w 130"/>
                <a:gd name="T65" fmla="*/ 226 h 325"/>
                <a:gd name="T66" fmla="*/ 111 w 130"/>
                <a:gd name="T67" fmla="*/ 198 h 325"/>
                <a:gd name="T68" fmla="*/ 101 w 130"/>
                <a:gd name="T69" fmla="*/ 171 h 325"/>
                <a:gd name="T70" fmla="*/ 101 w 130"/>
                <a:gd name="T71" fmla="*/ 171 h 325"/>
                <a:gd name="T72" fmla="*/ 98 w 130"/>
                <a:gd name="T73" fmla="*/ 156 h 325"/>
                <a:gd name="T74" fmla="*/ 96 w 130"/>
                <a:gd name="T75" fmla="*/ 140 h 325"/>
                <a:gd name="T76" fmla="*/ 96 w 130"/>
                <a:gd name="T77" fmla="*/ 125 h 325"/>
                <a:gd name="T78" fmla="*/ 96 w 130"/>
                <a:gd name="T79" fmla="*/ 110 h 325"/>
                <a:gd name="T80" fmla="*/ 99 w 130"/>
                <a:gd name="T81" fmla="*/ 79 h 325"/>
                <a:gd name="T82" fmla="*/ 101 w 130"/>
                <a:gd name="T83" fmla="*/ 48 h 325"/>
                <a:gd name="T84" fmla="*/ 101 w 130"/>
                <a:gd name="T85" fmla="*/ 48 h 325"/>
                <a:gd name="T86" fmla="*/ 99 w 130"/>
                <a:gd name="T87" fmla="*/ 35 h 325"/>
                <a:gd name="T88" fmla="*/ 94 w 130"/>
                <a:gd name="T89" fmla="*/ 23 h 325"/>
                <a:gd name="T90" fmla="*/ 86 w 130"/>
                <a:gd name="T91" fmla="*/ 11 h 325"/>
                <a:gd name="T92" fmla="*/ 81 w 130"/>
                <a:gd name="T93" fmla="*/ 7 h 325"/>
                <a:gd name="T94" fmla="*/ 74 w 130"/>
                <a:gd name="T95" fmla="*/ 4 h 325"/>
                <a:gd name="T96" fmla="*/ 67 w 130"/>
                <a:gd name="T97" fmla="*/ 0 h 325"/>
                <a:gd name="T98" fmla="*/ 60 w 130"/>
                <a:gd name="T99" fmla="*/ 0 h 325"/>
                <a:gd name="T100" fmla="*/ 53 w 130"/>
                <a:gd name="T101" fmla="*/ 0 h 325"/>
                <a:gd name="T102" fmla="*/ 46 w 130"/>
                <a:gd name="T103" fmla="*/ 4 h 325"/>
                <a:gd name="T104" fmla="*/ 38 w 130"/>
                <a:gd name="T105" fmla="*/ 9 h 325"/>
                <a:gd name="T106" fmla="*/ 29 w 130"/>
                <a:gd name="T107" fmla="*/ 16 h 325"/>
                <a:gd name="T108" fmla="*/ 23 w 130"/>
                <a:gd name="T109" fmla="*/ 24 h 325"/>
                <a:gd name="T110" fmla="*/ 14 w 130"/>
                <a:gd name="T111" fmla="*/ 38 h 325"/>
                <a:gd name="T112" fmla="*/ 14 w 130"/>
                <a:gd name="T113" fmla="*/ 3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325">
                  <a:moveTo>
                    <a:pt x="14" y="38"/>
                  </a:moveTo>
                  <a:lnTo>
                    <a:pt x="14" y="38"/>
                  </a:lnTo>
                  <a:lnTo>
                    <a:pt x="9" y="47"/>
                  </a:lnTo>
                  <a:lnTo>
                    <a:pt x="5" y="58"/>
                  </a:lnTo>
                  <a:lnTo>
                    <a:pt x="2" y="70"/>
                  </a:lnTo>
                  <a:lnTo>
                    <a:pt x="0" y="84"/>
                  </a:lnTo>
                  <a:lnTo>
                    <a:pt x="0" y="115"/>
                  </a:lnTo>
                  <a:lnTo>
                    <a:pt x="2" y="146"/>
                  </a:lnTo>
                  <a:lnTo>
                    <a:pt x="5" y="175"/>
                  </a:lnTo>
                  <a:lnTo>
                    <a:pt x="9" y="204"/>
                  </a:lnTo>
                  <a:lnTo>
                    <a:pt x="19" y="244"/>
                  </a:lnTo>
                  <a:lnTo>
                    <a:pt x="19" y="244"/>
                  </a:lnTo>
                  <a:lnTo>
                    <a:pt x="24" y="262"/>
                  </a:lnTo>
                  <a:lnTo>
                    <a:pt x="29" y="279"/>
                  </a:lnTo>
                  <a:lnTo>
                    <a:pt x="38" y="294"/>
                  </a:lnTo>
                  <a:lnTo>
                    <a:pt x="50" y="308"/>
                  </a:lnTo>
                  <a:lnTo>
                    <a:pt x="50" y="308"/>
                  </a:lnTo>
                  <a:lnTo>
                    <a:pt x="62" y="316"/>
                  </a:lnTo>
                  <a:lnTo>
                    <a:pt x="74" y="321"/>
                  </a:lnTo>
                  <a:lnTo>
                    <a:pt x="86" y="325"/>
                  </a:lnTo>
                  <a:lnTo>
                    <a:pt x="98" y="323"/>
                  </a:lnTo>
                  <a:lnTo>
                    <a:pt x="108" y="320"/>
                  </a:lnTo>
                  <a:lnTo>
                    <a:pt x="113" y="316"/>
                  </a:lnTo>
                  <a:lnTo>
                    <a:pt x="118" y="311"/>
                  </a:lnTo>
                  <a:lnTo>
                    <a:pt x="122" y="306"/>
                  </a:lnTo>
                  <a:lnTo>
                    <a:pt x="125" y="299"/>
                  </a:lnTo>
                  <a:lnTo>
                    <a:pt x="129" y="292"/>
                  </a:lnTo>
                  <a:lnTo>
                    <a:pt x="130" y="284"/>
                  </a:lnTo>
                  <a:lnTo>
                    <a:pt x="130" y="284"/>
                  </a:lnTo>
                  <a:lnTo>
                    <a:pt x="130" y="268"/>
                  </a:lnTo>
                  <a:lnTo>
                    <a:pt x="129" y="255"/>
                  </a:lnTo>
                  <a:lnTo>
                    <a:pt x="127" y="239"/>
                  </a:lnTo>
                  <a:lnTo>
                    <a:pt x="122" y="226"/>
                  </a:lnTo>
                  <a:lnTo>
                    <a:pt x="111" y="198"/>
                  </a:lnTo>
                  <a:lnTo>
                    <a:pt x="101" y="171"/>
                  </a:lnTo>
                  <a:lnTo>
                    <a:pt x="101" y="171"/>
                  </a:lnTo>
                  <a:lnTo>
                    <a:pt x="98" y="156"/>
                  </a:lnTo>
                  <a:lnTo>
                    <a:pt x="96" y="140"/>
                  </a:lnTo>
                  <a:lnTo>
                    <a:pt x="96" y="125"/>
                  </a:lnTo>
                  <a:lnTo>
                    <a:pt x="96" y="110"/>
                  </a:lnTo>
                  <a:lnTo>
                    <a:pt x="99" y="79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99" y="35"/>
                  </a:lnTo>
                  <a:lnTo>
                    <a:pt x="94" y="23"/>
                  </a:lnTo>
                  <a:lnTo>
                    <a:pt x="86" y="11"/>
                  </a:lnTo>
                  <a:lnTo>
                    <a:pt x="81" y="7"/>
                  </a:lnTo>
                  <a:lnTo>
                    <a:pt x="74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8" y="9"/>
                  </a:lnTo>
                  <a:lnTo>
                    <a:pt x="29" y="16"/>
                  </a:lnTo>
                  <a:lnTo>
                    <a:pt x="23" y="24"/>
                  </a:lnTo>
                  <a:lnTo>
                    <a:pt x="14" y="38"/>
                  </a:lnTo>
                  <a:lnTo>
                    <a:pt x="14" y="38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4" name="Freeform 24"/>
            <p:cNvSpPr>
              <a:spLocks/>
            </p:cNvSpPr>
            <p:nvPr/>
          </p:nvSpPr>
          <p:spPr bwMode="auto">
            <a:xfrm>
              <a:off x="559" y="1536"/>
              <a:ext cx="63" cy="159"/>
            </a:xfrm>
            <a:custGeom>
              <a:avLst/>
              <a:gdLst>
                <a:gd name="T0" fmla="*/ 14 w 127"/>
                <a:gd name="T1" fmla="*/ 36 h 317"/>
                <a:gd name="T2" fmla="*/ 14 w 127"/>
                <a:gd name="T3" fmla="*/ 36 h 317"/>
                <a:gd name="T4" fmla="*/ 9 w 127"/>
                <a:gd name="T5" fmla="*/ 46 h 317"/>
                <a:gd name="T6" fmla="*/ 5 w 127"/>
                <a:gd name="T7" fmla="*/ 56 h 317"/>
                <a:gd name="T8" fmla="*/ 2 w 127"/>
                <a:gd name="T9" fmla="*/ 68 h 317"/>
                <a:gd name="T10" fmla="*/ 0 w 127"/>
                <a:gd name="T11" fmla="*/ 82 h 317"/>
                <a:gd name="T12" fmla="*/ 0 w 127"/>
                <a:gd name="T13" fmla="*/ 111 h 317"/>
                <a:gd name="T14" fmla="*/ 2 w 127"/>
                <a:gd name="T15" fmla="*/ 142 h 317"/>
                <a:gd name="T16" fmla="*/ 5 w 127"/>
                <a:gd name="T17" fmla="*/ 171 h 317"/>
                <a:gd name="T18" fmla="*/ 9 w 127"/>
                <a:gd name="T19" fmla="*/ 198 h 317"/>
                <a:gd name="T20" fmla="*/ 17 w 127"/>
                <a:gd name="T21" fmla="*/ 239 h 317"/>
                <a:gd name="T22" fmla="*/ 17 w 127"/>
                <a:gd name="T23" fmla="*/ 239 h 317"/>
                <a:gd name="T24" fmla="*/ 22 w 127"/>
                <a:gd name="T25" fmla="*/ 256 h 317"/>
                <a:gd name="T26" fmla="*/ 29 w 127"/>
                <a:gd name="T27" fmla="*/ 273 h 317"/>
                <a:gd name="T28" fmla="*/ 38 w 127"/>
                <a:gd name="T29" fmla="*/ 287 h 317"/>
                <a:gd name="T30" fmla="*/ 48 w 127"/>
                <a:gd name="T31" fmla="*/ 300 h 317"/>
                <a:gd name="T32" fmla="*/ 48 w 127"/>
                <a:gd name="T33" fmla="*/ 300 h 317"/>
                <a:gd name="T34" fmla="*/ 60 w 127"/>
                <a:gd name="T35" fmla="*/ 309 h 317"/>
                <a:gd name="T36" fmla="*/ 70 w 127"/>
                <a:gd name="T37" fmla="*/ 316 h 317"/>
                <a:gd name="T38" fmla="*/ 82 w 127"/>
                <a:gd name="T39" fmla="*/ 317 h 317"/>
                <a:gd name="T40" fmla="*/ 94 w 127"/>
                <a:gd name="T41" fmla="*/ 317 h 317"/>
                <a:gd name="T42" fmla="*/ 104 w 127"/>
                <a:gd name="T43" fmla="*/ 312 h 317"/>
                <a:gd name="T44" fmla="*/ 115 w 127"/>
                <a:gd name="T45" fmla="*/ 305 h 317"/>
                <a:gd name="T46" fmla="*/ 118 w 127"/>
                <a:gd name="T47" fmla="*/ 298 h 317"/>
                <a:gd name="T48" fmla="*/ 121 w 127"/>
                <a:gd name="T49" fmla="*/ 293 h 317"/>
                <a:gd name="T50" fmla="*/ 125 w 127"/>
                <a:gd name="T51" fmla="*/ 276 h 317"/>
                <a:gd name="T52" fmla="*/ 125 w 127"/>
                <a:gd name="T53" fmla="*/ 276 h 317"/>
                <a:gd name="T54" fmla="*/ 127 w 127"/>
                <a:gd name="T55" fmla="*/ 263 h 317"/>
                <a:gd name="T56" fmla="*/ 125 w 127"/>
                <a:gd name="T57" fmla="*/ 249 h 317"/>
                <a:gd name="T58" fmla="*/ 121 w 127"/>
                <a:gd name="T59" fmla="*/ 235 h 317"/>
                <a:gd name="T60" fmla="*/ 118 w 127"/>
                <a:gd name="T61" fmla="*/ 222 h 317"/>
                <a:gd name="T62" fmla="*/ 108 w 127"/>
                <a:gd name="T63" fmla="*/ 194 h 317"/>
                <a:gd name="T64" fmla="*/ 97 w 127"/>
                <a:gd name="T65" fmla="*/ 167 h 317"/>
                <a:gd name="T66" fmla="*/ 97 w 127"/>
                <a:gd name="T67" fmla="*/ 167 h 317"/>
                <a:gd name="T68" fmla="*/ 94 w 127"/>
                <a:gd name="T69" fmla="*/ 152 h 317"/>
                <a:gd name="T70" fmla="*/ 92 w 127"/>
                <a:gd name="T71" fmla="*/ 136 h 317"/>
                <a:gd name="T72" fmla="*/ 92 w 127"/>
                <a:gd name="T73" fmla="*/ 123 h 317"/>
                <a:gd name="T74" fmla="*/ 92 w 127"/>
                <a:gd name="T75" fmla="*/ 107 h 317"/>
                <a:gd name="T76" fmla="*/ 96 w 127"/>
                <a:gd name="T77" fmla="*/ 77 h 317"/>
                <a:gd name="T78" fmla="*/ 97 w 127"/>
                <a:gd name="T79" fmla="*/ 46 h 317"/>
                <a:gd name="T80" fmla="*/ 97 w 127"/>
                <a:gd name="T81" fmla="*/ 46 h 317"/>
                <a:gd name="T82" fmla="*/ 96 w 127"/>
                <a:gd name="T83" fmla="*/ 34 h 317"/>
                <a:gd name="T84" fmla="*/ 91 w 127"/>
                <a:gd name="T85" fmla="*/ 20 h 317"/>
                <a:gd name="T86" fmla="*/ 82 w 127"/>
                <a:gd name="T87" fmla="*/ 10 h 317"/>
                <a:gd name="T88" fmla="*/ 77 w 127"/>
                <a:gd name="T89" fmla="*/ 5 h 317"/>
                <a:gd name="T90" fmla="*/ 72 w 127"/>
                <a:gd name="T91" fmla="*/ 2 h 317"/>
                <a:gd name="T92" fmla="*/ 65 w 127"/>
                <a:gd name="T93" fmla="*/ 0 h 317"/>
                <a:gd name="T94" fmla="*/ 58 w 127"/>
                <a:gd name="T95" fmla="*/ 0 h 317"/>
                <a:gd name="T96" fmla="*/ 51 w 127"/>
                <a:gd name="T97" fmla="*/ 0 h 317"/>
                <a:gd name="T98" fmla="*/ 44 w 127"/>
                <a:gd name="T99" fmla="*/ 3 h 317"/>
                <a:gd name="T100" fmla="*/ 36 w 127"/>
                <a:gd name="T101" fmla="*/ 7 h 317"/>
                <a:gd name="T102" fmla="*/ 29 w 127"/>
                <a:gd name="T103" fmla="*/ 14 h 317"/>
                <a:gd name="T104" fmla="*/ 21 w 127"/>
                <a:gd name="T105" fmla="*/ 24 h 317"/>
                <a:gd name="T106" fmla="*/ 14 w 127"/>
                <a:gd name="T107" fmla="*/ 36 h 317"/>
                <a:gd name="T108" fmla="*/ 14 w 127"/>
                <a:gd name="T109" fmla="*/ 3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7" h="317">
                  <a:moveTo>
                    <a:pt x="14" y="36"/>
                  </a:moveTo>
                  <a:lnTo>
                    <a:pt x="14" y="36"/>
                  </a:lnTo>
                  <a:lnTo>
                    <a:pt x="9" y="46"/>
                  </a:lnTo>
                  <a:lnTo>
                    <a:pt x="5" y="56"/>
                  </a:lnTo>
                  <a:lnTo>
                    <a:pt x="2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" y="142"/>
                  </a:lnTo>
                  <a:lnTo>
                    <a:pt x="5" y="171"/>
                  </a:lnTo>
                  <a:lnTo>
                    <a:pt x="9" y="198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2" y="256"/>
                  </a:lnTo>
                  <a:lnTo>
                    <a:pt x="29" y="273"/>
                  </a:lnTo>
                  <a:lnTo>
                    <a:pt x="38" y="287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60" y="309"/>
                  </a:lnTo>
                  <a:lnTo>
                    <a:pt x="70" y="316"/>
                  </a:lnTo>
                  <a:lnTo>
                    <a:pt x="82" y="317"/>
                  </a:lnTo>
                  <a:lnTo>
                    <a:pt x="94" y="317"/>
                  </a:lnTo>
                  <a:lnTo>
                    <a:pt x="104" y="312"/>
                  </a:lnTo>
                  <a:lnTo>
                    <a:pt x="115" y="305"/>
                  </a:lnTo>
                  <a:lnTo>
                    <a:pt x="118" y="298"/>
                  </a:lnTo>
                  <a:lnTo>
                    <a:pt x="121" y="293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27" y="263"/>
                  </a:lnTo>
                  <a:lnTo>
                    <a:pt x="125" y="249"/>
                  </a:lnTo>
                  <a:lnTo>
                    <a:pt x="121" y="235"/>
                  </a:lnTo>
                  <a:lnTo>
                    <a:pt x="118" y="222"/>
                  </a:lnTo>
                  <a:lnTo>
                    <a:pt x="108" y="194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4" y="152"/>
                  </a:lnTo>
                  <a:lnTo>
                    <a:pt x="92" y="136"/>
                  </a:lnTo>
                  <a:lnTo>
                    <a:pt x="92" y="123"/>
                  </a:lnTo>
                  <a:lnTo>
                    <a:pt x="92" y="107"/>
                  </a:lnTo>
                  <a:lnTo>
                    <a:pt x="96" y="77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6" y="34"/>
                  </a:lnTo>
                  <a:lnTo>
                    <a:pt x="91" y="20"/>
                  </a:lnTo>
                  <a:lnTo>
                    <a:pt x="82" y="10"/>
                  </a:lnTo>
                  <a:lnTo>
                    <a:pt x="77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8" y="0"/>
                  </a:lnTo>
                  <a:lnTo>
                    <a:pt x="51" y="0"/>
                  </a:lnTo>
                  <a:lnTo>
                    <a:pt x="44" y="3"/>
                  </a:lnTo>
                  <a:lnTo>
                    <a:pt x="36" y="7"/>
                  </a:lnTo>
                  <a:lnTo>
                    <a:pt x="29" y="14"/>
                  </a:lnTo>
                  <a:lnTo>
                    <a:pt x="21" y="24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5" name="Freeform 25"/>
            <p:cNvSpPr>
              <a:spLocks/>
            </p:cNvSpPr>
            <p:nvPr/>
          </p:nvSpPr>
          <p:spPr bwMode="auto">
            <a:xfrm>
              <a:off x="560" y="1537"/>
              <a:ext cx="61" cy="156"/>
            </a:xfrm>
            <a:custGeom>
              <a:avLst/>
              <a:gdLst>
                <a:gd name="T0" fmla="*/ 12 w 121"/>
                <a:gd name="T1" fmla="*/ 35 h 312"/>
                <a:gd name="T2" fmla="*/ 12 w 121"/>
                <a:gd name="T3" fmla="*/ 35 h 312"/>
                <a:gd name="T4" fmla="*/ 8 w 121"/>
                <a:gd name="T5" fmla="*/ 46 h 312"/>
                <a:gd name="T6" fmla="*/ 5 w 121"/>
                <a:gd name="T7" fmla="*/ 56 h 312"/>
                <a:gd name="T8" fmla="*/ 1 w 121"/>
                <a:gd name="T9" fmla="*/ 68 h 312"/>
                <a:gd name="T10" fmla="*/ 0 w 121"/>
                <a:gd name="T11" fmla="*/ 82 h 312"/>
                <a:gd name="T12" fmla="*/ 0 w 121"/>
                <a:gd name="T13" fmla="*/ 111 h 312"/>
                <a:gd name="T14" fmla="*/ 1 w 121"/>
                <a:gd name="T15" fmla="*/ 140 h 312"/>
                <a:gd name="T16" fmla="*/ 5 w 121"/>
                <a:gd name="T17" fmla="*/ 169 h 312"/>
                <a:gd name="T18" fmla="*/ 8 w 121"/>
                <a:gd name="T19" fmla="*/ 196 h 312"/>
                <a:gd name="T20" fmla="*/ 17 w 121"/>
                <a:gd name="T21" fmla="*/ 235 h 312"/>
                <a:gd name="T22" fmla="*/ 17 w 121"/>
                <a:gd name="T23" fmla="*/ 235 h 312"/>
                <a:gd name="T24" fmla="*/ 22 w 121"/>
                <a:gd name="T25" fmla="*/ 252 h 312"/>
                <a:gd name="T26" fmla="*/ 27 w 121"/>
                <a:gd name="T27" fmla="*/ 267 h 312"/>
                <a:gd name="T28" fmla="*/ 36 w 121"/>
                <a:gd name="T29" fmla="*/ 283 h 312"/>
                <a:gd name="T30" fmla="*/ 46 w 121"/>
                <a:gd name="T31" fmla="*/ 296 h 312"/>
                <a:gd name="T32" fmla="*/ 46 w 121"/>
                <a:gd name="T33" fmla="*/ 296 h 312"/>
                <a:gd name="T34" fmla="*/ 56 w 121"/>
                <a:gd name="T35" fmla="*/ 305 h 312"/>
                <a:gd name="T36" fmla="*/ 68 w 121"/>
                <a:gd name="T37" fmla="*/ 310 h 312"/>
                <a:gd name="T38" fmla="*/ 80 w 121"/>
                <a:gd name="T39" fmla="*/ 312 h 312"/>
                <a:gd name="T40" fmla="*/ 90 w 121"/>
                <a:gd name="T41" fmla="*/ 312 h 312"/>
                <a:gd name="T42" fmla="*/ 101 w 121"/>
                <a:gd name="T43" fmla="*/ 308 h 312"/>
                <a:gd name="T44" fmla="*/ 109 w 121"/>
                <a:gd name="T45" fmla="*/ 300 h 312"/>
                <a:gd name="T46" fmla="*/ 116 w 121"/>
                <a:gd name="T47" fmla="*/ 288 h 312"/>
                <a:gd name="T48" fmla="*/ 121 w 121"/>
                <a:gd name="T49" fmla="*/ 273 h 312"/>
                <a:gd name="T50" fmla="*/ 121 w 121"/>
                <a:gd name="T51" fmla="*/ 273 h 312"/>
                <a:gd name="T52" fmla="*/ 121 w 121"/>
                <a:gd name="T53" fmla="*/ 259 h 312"/>
                <a:gd name="T54" fmla="*/ 121 w 121"/>
                <a:gd name="T55" fmla="*/ 245 h 312"/>
                <a:gd name="T56" fmla="*/ 118 w 121"/>
                <a:gd name="T57" fmla="*/ 232 h 312"/>
                <a:gd name="T58" fmla="*/ 113 w 121"/>
                <a:gd name="T59" fmla="*/ 218 h 312"/>
                <a:gd name="T60" fmla="*/ 104 w 121"/>
                <a:gd name="T61" fmla="*/ 191 h 312"/>
                <a:gd name="T62" fmla="*/ 94 w 121"/>
                <a:gd name="T63" fmla="*/ 165 h 312"/>
                <a:gd name="T64" fmla="*/ 94 w 121"/>
                <a:gd name="T65" fmla="*/ 165 h 312"/>
                <a:gd name="T66" fmla="*/ 90 w 121"/>
                <a:gd name="T67" fmla="*/ 150 h 312"/>
                <a:gd name="T68" fmla="*/ 89 w 121"/>
                <a:gd name="T69" fmla="*/ 136 h 312"/>
                <a:gd name="T70" fmla="*/ 89 w 121"/>
                <a:gd name="T71" fmla="*/ 121 h 312"/>
                <a:gd name="T72" fmla="*/ 89 w 121"/>
                <a:gd name="T73" fmla="*/ 105 h 312"/>
                <a:gd name="T74" fmla="*/ 92 w 121"/>
                <a:gd name="T75" fmla="*/ 76 h 312"/>
                <a:gd name="T76" fmla="*/ 94 w 121"/>
                <a:gd name="T77" fmla="*/ 46 h 312"/>
                <a:gd name="T78" fmla="*/ 94 w 121"/>
                <a:gd name="T79" fmla="*/ 46 h 312"/>
                <a:gd name="T80" fmla="*/ 94 w 121"/>
                <a:gd name="T81" fmla="*/ 34 h 312"/>
                <a:gd name="T82" fmla="*/ 87 w 121"/>
                <a:gd name="T83" fmla="*/ 22 h 312"/>
                <a:gd name="T84" fmla="*/ 80 w 121"/>
                <a:gd name="T85" fmla="*/ 12 h 312"/>
                <a:gd name="T86" fmla="*/ 75 w 121"/>
                <a:gd name="T87" fmla="*/ 6 h 312"/>
                <a:gd name="T88" fmla="*/ 68 w 121"/>
                <a:gd name="T89" fmla="*/ 3 h 312"/>
                <a:gd name="T90" fmla="*/ 63 w 121"/>
                <a:gd name="T91" fmla="*/ 1 h 312"/>
                <a:gd name="T92" fmla="*/ 56 w 121"/>
                <a:gd name="T93" fmla="*/ 0 h 312"/>
                <a:gd name="T94" fmla="*/ 49 w 121"/>
                <a:gd name="T95" fmla="*/ 1 h 312"/>
                <a:gd name="T96" fmla="*/ 42 w 121"/>
                <a:gd name="T97" fmla="*/ 3 h 312"/>
                <a:gd name="T98" fmla="*/ 36 w 121"/>
                <a:gd name="T99" fmla="*/ 8 h 312"/>
                <a:gd name="T100" fmla="*/ 27 w 121"/>
                <a:gd name="T101" fmla="*/ 15 h 312"/>
                <a:gd name="T102" fmla="*/ 20 w 121"/>
                <a:gd name="T103" fmla="*/ 23 h 312"/>
                <a:gd name="T104" fmla="*/ 12 w 121"/>
                <a:gd name="T105" fmla="*/ 35 h 312"/>
                <a:gd name="T106" fmla="*/ 12 w 121"/>
                <a:gd name="T107" fmla="*/ 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312">
                  <a:moveTo>
                    <a:pt x="12" y="35"/>
                  </a:moveTo>
                  <a:lnTo>
                    <a:pt x="12" y="35"/>
                  </a:lnTo>
                  <a:lnTo>
                    <a:pt x="8" y="46"/>
                  </a:lnTo>
                  <a:lnTo>
                    <a:pt x="5" y="56"/>
                  </a:lnTo>
                  <a:lnTo>
                    <a:pt x="1" y="68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1" y="140"/>
                  </a:lnTo>
                  <a:lnTo>
                    <a:pt x="5" y="169"/>
                  </a:lnTo>
                  <a:lnTo>
                    <a:pt x="8" y="196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22" y="252"/>
                  </a:lnTo>
                  <a:lnTo>
                    <a:pt x="27" y="267"/>
                  </a:lnTo>
                  <a:lnTo>
                    <a:pt x="36" y="283"/>
                  </a:lnTo>
                  <a:lnTo>
                    <a:pt x="46" y="296"/>
                  </a:lnTo>
                  <a:lnTo>
                    <a:pt x="46" y="296"/>
                  </a:lnTo>
                  <a:lnTo>
                    <a:pt x="56" y="305"/>
                  </a:lnTo>
                  <a:lnTo>
                    <a:pt x="68" y="310"/>
                  </a:lnTo>
                  <a:lnTo>
                    <a:pt x="80" y="312"/>
                  </a:lnTo>
                  <a:lnTo>
                    <a:pt x="90" y="312"/>
                  </a:lnTo>
                  <a:lnTo>
                    <a:pt x="101" y="308"/>
                  </a:lnTo>
                  <a:lnTo>
                    <a:pt x="109" y="300"/>
                  </a:lnTo>
                  <a:lnTo>
                    <a:pt x="116" y="288"/>
                  </a:lnTo>
                  <a:lnTo>
                    <a:pt x="121" y="273"/>
                  </a:lnTo>
                  <a:lnTo>
                    <a:pt x="121" y="273"/>
                  </a:lnTo>
                  <a:lnTo>
                    <a:pt x="121" y="259"/>
                  </a:lnTo>
                  <a:lnTo>
                    <a:pt x="121" y="245"/>
                  </a:lnTo>
                  <a:lnTo>
                    <a:pt x="118" y="232"/>
                  </a:lnTo>
                  <a:lnTo>
                    <a:pt x="113" y="218"/>
                  </a:lnTo>
                  <a:lnTo>
                    <a:pt x="104" y="191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0" y="150"/>
                  </a:lnTo>
                  <a:lnTo>
                    <a:pt x="89" y="136"/>
                  </a:lnTo>
                  <a:lnTo>
                    <a:pt x="89" y="121"/>
                  </a:lnTo>
                  <a:lnTo>
                    <a:pt x="89" y="105"/>
                  </a:lnTo>
                  <a:lnTo>
                    <a:pt x="92" y="76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34"/>
                  </a:lnTo>
                  <a:lnTo>
                    <a:pt x="87" y="22"/>
                  </a:lnTo>
                  <a:lnTo>
                    <a:pt x="80" y="12"/>
                  </a:lnTo>
                  <a:lnTo>
                    <a:pt x="75" y="6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6" y="0"/>
                  </a:lnTo>
                  <a:lnTo>
                    <a:pt x="49" y="1"/>
                  </a:lnTo>
                  <a:lnTo>
                    <a:pt x="42" y="3"/>
                  </a:lnTo>
                  <a:lnTo>
                    <a:pt x="36" y="8"/>
                  </a:lnTo>
                  <a:lnTo>
                    <a:pt x="27" y="15"/>
                  </a:lnTo>
                  <a:lnTo>
                    <a:pt x="20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6" name="Freeform 26"/>
            <p:cNvSpPr>
              <a:spLocks/>
            </p:cNvSpPr>
            <p:nvPr/>
          </p:nvSpPr>
          <p:spPr bwMode="auto">
            <a:xfrm>
              <a:off x="561" y="1539"/>
              <a:ext cx="59" cy="153"/>
            </a:xfrm>
            <a:custGeom>
              <a:avLst/>
              <a:gdLst>
                <a:gd name="T0" fmla="*/ 12 w 118"/>
                <a:gd name="T1" fmla="*/ 36 h 307"/>
                <a:gd name="T2" fmla="*/ 12 w 118"/>
                <a:gd name="T3" fmla="*/ 36 h 307"/>
                <a:gd name="T4" fmla="*/ 9 w 118"/>
                <a:gd name="T5" fmla="*/ 44 h 307"/>
                <a:gd name="T6" fmla="*/ 6 w 118"/>
                <a:gd name="T7" fmla="*/ 55 h 307"/>
                <a:gd name="T8" fmla="*/ 0 w 118"/>
                <a:gd name="T9" fmla="*/ 80 h 307"/>
                <a:gd name="T10" fmla="*/ 0 w 118"/>
                <a:gd name="T11" fmla="*/ 108 h 307"/>
                <a:gd name="T12" fmla="*/ 2 w 118"/>
                <a:gd name="T13" fmla="*/ 137 h 307"/>
                <a:gd name="T14" fmla="*/ 6 w 118"/>
                <a:gd name="T15" fmla="*/ 166 h 307"/>
                <a:gd name="T16" fmla="*/ 9 w 118"/>
                <a:gd name="T17" fmla="*/ 191 h 307"/>
                <a:gd name="T18" fmla="*/ 18 w 118"/>
                <a:gd name="T19" fmla="*/ 230 h 307"/>
                <a:gd name="T20" fmla="*/ 18 w 118"/>
                <a:gd name="T21" fmla="*/ 230 h 307"/>
                <a:gd name="T22" fmla="*/ 21 w 118"/>
                <a:gd name="T23" fmla="*/ 247 h 307"/>
                <a:gd name="T24" fmla="*/ 28 w 118"/>
                <a:gd name="T25" fmla="*/ 263 h 307"/>
                <a:gd name="T26" fmla="*/ 35 w 118"/>
                <a:gd name="T27" fmla="*/ 278 h 307"/>
                <a:gd name="T28" fmla="*/ 45 w 118"/>
                <a:gd name="T29" fmla="*/ 290 h 307"/>
                <a:gd name="T30" fmla="*/ 45 w 118"/>
                <a:gd name="T31" fmla="*/ 290 h 307"/>
                <a:gd name="T32" fmla="*/ 55 w 118"/>
                <a:gd name="T33" fmla="*/ 299 h 307"/>
                <a:gd name="T34" fmla="*/ 67 w 118"/>
                <a:gd name="T35" fmla="*/ 304 h 307"/>
                <a:gd name="T36" fmla="*/ 77 w 118"/>
                <a:gd name="T37" fmla="*/ 307 h 307"/>
                <a:gd name="T38" fmla="*/ 88 w 118"/>
                <a:gd name="T39" fmla="*/ 305 h 307"/>
                <a:gd name="T40" fmla="*/ 98 w 118"/>
                <a:gd name="T41" fmla="*/ 302 h 307"/>
                <a:gd name="T42" fmla="*/ 106 w 118"/>
                <a:gd name="T43" fmla="*/ 293 h 307"/>
                <a:gd name="T44" fmla="*/ 113 w 118"/>
                <a:gd name="T45" fmla="*/ 283 h 307"/>
                <a:gd name="T46" fmla="*/ 117 w 118"/>
                <a:gd name="T47" fmla="*/ 268 h 307"/>
                <a:gd name="T48" fmla="*/ 117 w 118"/>
                <a:gd name="T49" fmla="*/ 268 h 307"/>
                <a:gd name="T50" fmla="*/ 118 w 118"/>
                <a:gd name="T51" fmla="*/ 254 h 307"/>
                <a:gd name="T52" fmla="*/ 117 w 118"/>
                <a:gd name="T53" fmla="*/ 241 h 307"/>
                <a:gd name="T54" fmla="*/ 113 w 118"/>
                <a:gd name="T55" fmla="*/ 227 h 307"/>
                <a:gd name="T56" fmla="*/ 110 w 118"/>
                <a:gd name="T57" fmla="*/ 213 h 307"/>
                <a:gd name="T58" fmla="*/ 100 w 118"/>
                <a:gd name="T59" fmla="*/ 188 h 307"/>
                <a:gd name="T60" fmla="*/ 91 w 118"/>
                <a:gd name="T61" fmla="*/ 162 h 307"/>
                <a:gd name="T62" fmla="*/ 91 w 118"/>
                <a:gd name="T63" fmla="*/ 162 h 307"/>
                <a:gd name="T64" fmla="*/ 88 w 118"/>
                <a:gd name="T65" fmla="*/ 147 h 307"/>
                <a:gd name="T66" fmla="*/ 86 w 118"/>
                <a:gd name="T67" fmla="*/ 133 h 307"/>
                <a:gd name="T68" fmla="*/ 86 w 118"/>
                <a:gd name="T69" fmla="*/ 118 h 307"/>
                <a:gd name="T70" fmla="*/ 88 w 118"/>
                <a:gd name="T71" fmla="*/ 104 h 307"/>
                <a:gd name="T72" fmla="*/ 89 w 118"/>
                <a:gd name="T73" fmla="*/ 75 h 307"/>
                <a:gd name="T74" fmla="*/ 93 w 118"/>
                <a:gd name="T75" fmla="*/ 44 h 307"/>
                <a:gd name="T76" fmla="*/ 93 w 118"/>
                <a:gd name="T77" fmla="*/ 44 h 307"/>
                <a:gd name="T78" fmla="*/ 91 w 118"/>
                <a:gd name="T79" fmla="*/ 32 h 307"/>
                <a:gd name="T80" fmla="*/ 86 w 118"/>
                <a:gd name="T81" fmla="*/ 20 h 307"/>
                <a:gd name="T82" fmla="*/ 77 w 118"/>
                <a:gd name="T83" fmla="*/ 10 h 307"/>
                <a:gd name="T84" fmla="*/ 72 w 118"/>
                <a:gd name="T85" fmla="*/ 7 h 307"/>
                <a:gd name="T86" fmla="*/ 67 w 118"/>
                <a:gd name="T87" fmla="*/ 3 h 307"/>
                <a:gd name="T88" fmla="*/ 62 w 118"/>
                <a:gd name="T89" fmla="*/ 2 h 307"/>
                <a:gd name="T90" fmla="*/ 55 w 118"/>
                <a:gd name="T91" fmla="*/ 0 h 307"/>
                <a:gd name="T92" fmla="*/ 48 w 118"/>
                <a:gd name="T93" fmla="*/ 2 h 307"/>
                <a:gd name="T94" fmla="*/ 41 w 118"/>
                <a:gd name="T95" fmla="*/ 3 h 307"/>
                <a:gd name="T96" fmla="*/ 35 w 118"/>
                <a:gd name="T97" fmla="*/ 9 h 307"/>
                <a:gd name="T98" fmla="*/ 28 w 118"/>
                <a:gd name="T99" fmla="*/ 15 h 307"/>
                <a:gd name="T100" fmla="*/ 19 w 118"/>
                <a:gd name="T101" fmla="*/ 24 h 307"/>
                <a:gd name="T102" fmla="*/ 12 w 118"/>
                <a:gd name="T103" fmla="*/ 36 h 307"/>
                <a:gd name="T104" fmla="*/ 12 w 118"/>
                <a:gd name="T105" fmla="*/ 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307">
                  <a:moveTo>
                    <a:pt x="12" y="36"/>
                  </a:moveTo>
                  <a:lnTo>
                    <a:pt x="12" y="36"/>
                  </a:lnTo>
                  <a:lnTo>
                    <a:pt x="9" y="44"/>
                  </a:lnTo>
                  <a:lnTo>
                    <a:pt x="6" y="55"/>
                  </a:lnTo>
                  <a:lnTo>
                    <a:pt x="0" y="80"/>
                  </a:lnTo>
                  <a:lnTo>
                    <a:pt x="0" y="108"/>
                  </a:lnTo>
                  <a:lnTo>
                    <a:pt x="2" y="137"/>
                  </a:lnTo>
                  <a:lnTo>
                    <a:pt x="6" y="166"/>
                  </a:lnTo>
                  <a:lnTo>
                    <a:pt x="9" y="191"/>
                  </a:lnTo>
                  <a:lnTo>
                    <a:pt x="18" y="230"/>
                  </a:lnTo>
                  <a:lnTo>
                    <a:pt x="18" y="230"/>
                  </a:lnTo>
                  <a:lnTo>
                    <a:pt x="21" y="247"/>
                  </a:lnTo>
                  <a:lnTo>
                    <a:pt x="28" y="263"/>
                  </a:lnTo>
                  <a:lnTo>
                    <a:pt x="35" y="278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55" y="299"/>
                  </a:lnTo>
                  <a:lnTo>
                    <a:pt x="67" y="304"/>
                  </a:lnTo>
                  <a:lnTo>
                    <a:pt x="77" y="307"/>
                  </a:lnTo>
                  <a:lnTo>
                    <a:pt x="88" y="305"/>
                  </a:lnTo>
                  <a:lnTo>
                    <a:pt x="98" y="302"/>
                  </a:lnTo>
                  <a:lnTo>
                    <a:pt x="106" y="293"/>
                  </a:lnTo>
                  <a:lnTo>
                    <a:pt x="113" y="283"/>
                  </a:lnTo>
                  <a:lnTo>
                    <a:pt x="117" y="268"/>
                  </a:lnTo>
                  <a:lnTo>
                    <a:pt x="117" y="268"/>
                  </a:lnTo>
                  <a:lnTo>
                    <a:pt x="118" y="254"/>
                  </a:lnTo>
                  <a:lnTo>
                    <a:pt x="117" y="241"/>
                  </a:lnTo>
                  <a:lnTo>
                    <a:pt x="113" y="227"/>
                  </a:lnTo>
                  <a:lnTo>
                    <a:pt x="110" y="213"/>
                  </a:lnTo>
                  <a:lnTo>
                    <a:pt x="100" y="188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88" y="147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8" y="104"/>
                  </a:lnTo>
                  <a:lnTo>
                    <a:pt x="89" y="75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1" y="32"/>
                  </a:lnTo>
                  <a:lnTo>
                    <a:pt x="86" y="20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2" y="2"/>
                  </a:lnTo>
                  <a:lnTo>
                    <a:pt x="55" y="0"/>
                  </a:lnTo>
                  <a:lnTo>
                    <a:pt x="48" y="2"/>
                  </a:lnTo>
                  <a:lnTo>
                    <a:pt x="41" y="3"/>
                  </a:lnTo>
                  <a:lnTo>
                    <a:pt x="35" y="9"/>
                  </a:lnTo>
                  <a:lnTo>
                    <a:pt x="28" y="15"/>
                  </a:lnTo>
                  <a:lnTo>
                    <a:pt x="19" y="24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7" name="Freeform 27"/>
            <p:cNvSpPr>
              <a:spLocks/>
            </p:cNvSpPr>
            <p:nvPr/>
          </p:nvSpPr>
          <p:spPr bwMode="auto">
            <a:xfrm>
              <a:off x="562" y="1540"/>
              <a:ext cx="56" cy="150"/>
            </a:xfrm>
            <a:custGeom>
              <a:avLst/>
              <a:gdLst>
                <a:gd name="T0" fmla="*/ 12 w 113"/>
                <a:gd name="T1" fmla="*/ 35 h 301"/>
                <a:gd name="T2" fmla="*/ 12 w 113"/>
                <a:gd name="T3" fmla="*/ 35 h 301"/>
                <a:gd name="T4" fmla="*/ 7 w 113"/>
                <a:gd name="T5" fmla="*/ 43 h 301"/>
                <a:gd name="T6" fmla="*/ 5 w 113"/>
                <a:gd name="T7" fmla="*/ 55 h 301"/>
                <a:gd name="T8" fmla="*/ 0 w 113"/>
                <a:gd name="T9" fmla="*/ 79 h 301"/>
                <a:gd name="T10" fmla="*/ 0 w 113"/>
                <a:gd name="T11" fmla="*/ 106 h 301"/>
                <a:gd name="T12" fmla="*/ 2 w 113"/>
                <a:gd name="T13" fmla="*/ 134 h 301"/>
                <a:gd name="T14" fmla="*/ 5 w 113"/>
                <a:gd name="T15" fmla="*/ 163 h 301"/>
                <a:gd name="T16" fmla="*/ 9 w 113"/>
                <a:gd name="T17" fmla="*/ 188 h 301"/>
                <a:gd name="T18" fmla="*/ 16 w 113"/>
                <a:gd name="T19" fmla="*/ 226 h 301"/>
                <a:gd name="T20" fmla="*/ 16 w 113"/>
                <a:gd name="T21" fmla="*/ 226 h 301"/>
                <a:gd name="T22" fmla="*/ 21 w 113"/>
                <a:gd name="T23" fmla="*/ 243 h 301"/>
                <a:gd name="T24" fmla="*/ 26 w 113"/>
                <a:gd name="T25" fmla="*/ 258 h 301"/>
                <a:gd name="T26" fmla="*/ 34 w 113"/>
                <a:gd name="T27" fmla="*/ 272 h 301"/>
                <a:gd name="T28" fmla="*/ 43 w 113"/>
                <a:gd name="T29" fmla="*/ 285 h 301"/>
                <a:gd name="T30" fmla="*/ 43 w 113"/>
                <a:gd name="T31" fmla="*/ 285 h 301"/>
                <a:gd name="T32" fmla="*/ 53 w 113"/>
                <a:gd name="T33" fmla="*/ 292 h 301"/>
                <a:gd name="T34" fmla="*/ 63 w 113"/>
                <a:gd name="T35" fmla="*/ 299 h 301"/>
                <a:gd name="T36" fmla="*/ 74 w 113"/>
                <a:gd name="T37" fmla="*/ 301 h 301"/>
                <a:gd name="T38" fmla="*/ 86 w 113"/>
                <a:gd name="T39" fmla="*/ 301 h 301"/>
                <a:gd name="T40" fmla="*/ 94 w 113"/>
                <a:gd name="T41" fmla="*/ 296 h 301"/>
                <a:gd name="T42" fmla="*/ 103 w 113"/>
                <a:gd name="T43" fmla="*/ 289 h 301"/>
                <a:gd name="T44" fmla="*/ 110 w 113"/>
                <a:gd name="T45" fmla="*/ 277 h 301"/>
                <a:gd name="T46" fmla="*/ 113 w 113"/>
                <a:gd name="T47" fmla="*/ 261 h 301"/>
                <a:gd name="T48" fmla="*/ 113 w 113"/>
                <a:gd name="T49" fmla="*/ 261 h 301"/>
                <a:gd name="T50" fmla="*/ 113 w 113"/>
                <a:gd name="T51" fmla="*/ 250 h 301"/>
                <a:gd name="T52" fmla="*/ 113 w 113"/>
                <a:gd name="T53" fmla="*/ 236 h 301"/>
                <a:gd name="T54" fmla="*/ 110 w 113"/>
                <a:gd name="T55" fmla="*/ 222 h 301"/>
                <a:gd name="T56" fmla="*/ 106 w 113"/>
                <a:gd name="T57" fmla="*/ 210 h 301"/>
                <a:gd name="T58" fmla="*/ 96 w 113"/>
                <a:gd name="T59" fmla="*/ 185 h 301"/>
                <a:gd name="T60" fmla="*/ 87 w 113"/>
                <a:gd name="T61" fmla="*/ 159 h 301"/>
                <a:gd name="T62" fmla="*/ 87 w 113"/>
                <a:gd name="T63" fmla="*/ 159 h 301"/>
                <a:gd name="T64" fmla="*/ 86 w 113"/>
                <a:gd name="T65" fmla="*/ 145 h 301"/>
                <a:gd name="T66" fmla="*/ 84 w 113"/>
                <a:gd name="T67" fmla="*/ 130 h 301"/>
                <a:gd name="T68" fmla="*/ 82 w 113"/>
                <a:gd name="T69" fmla="*/ 116 h 301"/>
                <a:gd name="T70" fmla="*/ 84 w 113"/>
                <a:gd name="T71" fmla="*/ 103 h 301"/>
                <a:gd name="T72" fmla="*/ 86 w 113"/>
                <a:gd name="T73" fmla="*/ 74 h 301"/>
                <a:gd name="T74" fmla="*/ 89 w 113"/>
                <a:gd name="T75" fmla="*/ 45 h 301"/>
                <a:gd name="T76" fmla="*/ 89 w 113"/>
                <a:gd name="T77" fmla="*/ 45 h 301"/>
                <a:gd name="T78" fmla="*/ 87 w 113"/>
                <a:gd name="T79" fmla="*/ 33 h 301"/>
                <a:gd name="T80" fmla="*/ 82 w 113"/>
                <a:gd name="T81" fmla="*/ 21 h 301"/>
                <a:gd name="T82" fmla="*/ 74 w 113"/>
                <a:gd name="T83" fmla="*/ 11 h 301"/>
                <a:gd name="T84" fmla="*/ 70 w 113"/>
                <a:gd name="T85" fmla="*/ 6 h 301"/>
                <a:gd name="T86" fmla="*/ 65 w 113"/>
                <a:gd name="T87" fmla="*/ 2 h 301"/>
                <a:gd name="T88" fmla="*/ 58 w 113"/>
                <a:gd name="T89" fmla="*/ 0 h 301"/>
                <a:gd name="T90" fmla="*/ 53 w 113"/>
                <a:gd name="T91" fmla="*/ 0 h 301"/>
                <a:gd name="T92" fmla="*/ 46 w 113"/>
                <a:gd name="T93" fmla="*/ 0 h 301"/>
                <a:gd name="T94" fmla="*/ 39 w 113"/>
                <a:gd name="T95" fmla="*/ 4 h 301"/>
                <a:gd name="T96" fmla="*/ 33 w 113"/>
                <a:gd name="T97" fmla="*/ 7 h 301"/>
                <a:gd name="T98" fmla="*/ 26 w 113"/>
                <a:gd name="T99" fmla="*/ 14 h 301"/>
                <a:gd name="T100" fmla="*/ 19 w 113"/>
                <a:gd name="T101" fmla="*/ 23 h 301"/>
                <a:gd name="T102" fmla="*/ 12 w 113"/>
                <a:gd name="T103" fmla="*/ 35 h 301"/>
                <a:gd name="T104" fmla="*/ 12 w 113"/>
                <a:gd name="T105" fmla="*/ 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301">
                  <a:moveTo>
                    <a:pt x="12" y="35"/>
                  </a:moveTo>
                  <a:lnTo>
                    <a:pt x="12" y="35"/>
                  </a:lnTo>
                  <a:lnTo>
                    <a:pt x="7" y="43"/>
                  </a:lnTo>
                  <a:lnTo>
                    <a:pt x="5" y="55"/>
                  </a:lnTo>
                  <a:lnTo>
                    <a:pt x="0" y="79"/>
                  </a:lnTo>
                  <a:lnTo>
                    <a:pt x="0" y="106"/>
                  </a:lnTo>
                  <a:lnTo>
                    <a:pt x="2" y="134"/>
                  </a:lnTo>
                  <a:lnTo>
                    <a:pt x="5" y="163"/>
                  </a:lnTo>
                  <a:lnTo>
                    <a:pt x="9" y="188"/>
                  </a:lnTo>
                  <a:lnTo>
                    <a:pt x="16" y="226"/>
                  </a:lnTo>
                  <a:lnTo>
                    <a:pt x="16" y="226"/>
                  </a:lnTo>
                  <a:lnTo>
                    <a:pt x="21" y="243"/>
                  </a:lnTo>
                  <a:lnTo>
                    <a:pt x="26" y="258"/>
                  </a:lnTo>
                  <a:lnTo>
                    <a:pt x="34" y="272"/>
                  </a:lnTo>
                  <a:lnTo>
                    <a:pt x="43" y="285"/>
                  </a:lnTo>
                  <a:lnTo>
                    <a:pt x="43" y="285"/>
                  </a:lnTo>
                  <a:lnTo>
                    <a:pt x="53" y="292"/>
                  </a:lnTo>
                  <a:lnTo>
                    <a:pt x="63" y="299"/>
                  </a:lnTo>
                  <a:lnTo>
                    <a:pt x="74" y="301"/>
                  </a:lnTo>
                  <a:lnTo>
                    <a:pt x="86" y="301"/>
                  </a:lnTo>
                  <a:lnTo>
                    <a:pt x="94" y="296"/>
                  </a:lnTo>
                  <a:lnTo>
                    <a:pt x="103" y="289"/>
                  </a:lnTo>
                  <a:lnTo>
                    <a:pt x="110" y="277"/>
                  </a:lnTo>
                  <a:lnTo>
                    <a:pt x="113" y="261"/>
                  </a:lnTo>
                  <a:lnTo>
                    <a:pt x="113" y="261"/>
                  </a:lnTo>
                  <a:lnTo>
                    <a:pt x="113" y="250"/>
                  </a:lnTo>
                  <a:lnTo>
                    <a:pt x="113" y="236"/>
                  </a:lnTo>
                  <a:lnTo>
                    <a:pt x="110" y="222"/>
                  </a:lnTo>
                  <a:lnTo>
                    <a:pt x="106" y="210"/>
                  </a:lnTo>
                  <a:lnTo>
                    <a:pt x="96" y="185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6" y="145"/>
                  </a:lnTo>
                  <a:lnTo>
                    <a:pt x="84" y="130"/>
                  </a:lnTo>
                  <a:lnTo>
                    <a:pt x="82" y="116"/>
                  </a:lnTo>
                  <a:lnTo>
                    <a:pt x="84" y="103"/>
                  </a:lnTo>
                  <a:lnTo>
                    <a:pt x="86" y="7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33"/>
                  </a:lnTo>
                  <a:lnTo>
                    <a:pt x="82" y="21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8" y="0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39" y="4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19" y="23"/>
                  </a:lnTo>
                  <a:lnTo>
                    <a:pt x="12" y="35"/>
                  </a:lnTo>
                  <a:lnTo>
                    <a:pt x="12" y="35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8" name="Freeform 28"/>
            <p:cNvSpPr>
              <a:spLocks/>
            </p:cNvSpPr>
            <p:nvPr/>
          </p:nvSpPr>
          <p:spPr bwMode="auto">
            <a:xfrm>
              <a:off x="562" y="1542"/>
              <a:ext cx="55" cy="147"/>
            </a:xfrm>
            <a:custGeom>
              <a:avLst/>
              <a:gdLst>
                <a:gd name="T0" fmla="*/ 12 w 109"/>
                <a:gd name="T1" fmla="*/ 32 h 293"/>
                <a:gd name="T2" fmla="*/ 12 w 109"/>
                <a:gd name="T3" fmla="*/ 32 h 293"/>
                <a:gd name="T4" fmla="*/ 7 w 109"/>
                <a:gd name="T5" fmla="*/ 42 h 293"/>
                <a:gd name="T6" fmla="*/ 5 w 109"/>
                <a:gd name="T7" fmla="*/ 53 h 293"/>
                <a:gd name="T8" fmla="*/ 0 w 109"/>
                <a:gd name="T9" fmla="*/ 77 h 293"/>
                <a:gd name="T10" fmla="*/ 0 w 109"/>
                <a:gd name="T11" fmla="*/ 102 h 293"/>
                <a:gd name="T12" fmla="*/ 2 w 109"/>
                <a:gd name="T13" fmla="*/ 131 h 293"/>
                <a:gd name="T14" fmla="*/ 5 w 109"/>
                <a:gd name="T15" fmla="*/ 159 h 293"/>
                <a:gd name="T16" fmla="*/ 8 w 109"/>
                <a:gd name="T17" fmla="*/ 182 h 293"/>
                <a:gd name="T18" fmla="*/ 15 w 109"/>
                <a:gd name="T19" fmla="*/ 220 h 293"/>
                <a:gd name="T20" fmla="*/ 15 w 109"/>
                <a:gd name="T21" fmla="*/ 220 h 293"/>
                <a:gd name="T22" fmla="*/ 20 w 109"/>
                <a:gd name="T23" fmla="*/ 237 h 293"/>
                <a:gd name="T24" fmla="*/ 26 w 109"/>
                <a:gd name="T25" fmla="*/ 252 h 293"/>
                <a:gd name="T26" fmla="*/ 32 w 109"/>
                <a:gd name="T27" fmla="*/ 266 h 293"/>
                <a:gd name="T28" fmla="*/ 43 w 109"/>
                <a:gd name="T29" fmla="*/ 278 h 293"/>
                <a:gd name="T30" fmla="*/ 43 w 109"/>
                <a:gd name="T31" fmla="*/ 278 h 293"/>
                <a:gd name="T32" fmla="*/ 51 w 109"/>
                <a:gd name="T33" fmla="*/ 286 h 293"/>
                <a:gd name="T34" fmla="*/ 61 w 109"/>
                <a:gd name="T35" fmla="*/ 292 h 293"/>
                <a:gd name="T36" fmla="*/ 72 w 109"/>
                <a:gd name="T37" fmla="*/ 293 h 293"/>
                <a:gd name="T38" fmla="*/ 82 w 109"/>
                <a:gd name="T39" fmla="*/ 293 h 293"/>
                <a:gd name="T40" fmla="*/ 90 w 109"/>
                <a:gd name="T41" fmla="*/ 288 h 293"/>
                <a:gd name="T42" fmla="*/ 99 w 109"/>
                <a:gd name="T43" fmla="*/ 281 h 293"/>
                <a:gd name="T44" fmla="*/ 104 w 109"/>
                <a:gd name="T45" fmla="*/ 271 h 293"/>
                <a:gd name="T46" fmla="*/ 108 w 109"/>
                <a:gd name="T47" fmla="*/ 256 h 293"/>
                <a:gd name="T48" fmla="*/ 108 w 109"/>
                <a:gd name="T49" fmla="*/ 256 h 293"/>
                <a:gd name="T50" fmla="*/ 109 w 109"/>
                <a:gd name="T51" fmla="*/ 244 h 293"/>
                <a:gd name="T52" fmla="*/ 108 w 109"/>
                <a:gd name="T53" fmla="*/ 230 h 293"/>
                <a:gd name="T54" fmla="*/ 106 w 109"/>
                <a:gd name="T55" fmla="*/ 217 h 293"/>
                <a:gd name="T56" fmla="*/ 101 w 109"/>
                <a:gd name="T57" fmla="*/ 205 h 293"/>
                <a:gd name="T58" fmla="*/ 92 w 109"/>
                <a:gd name="T59" fmla="*/ 179 h 293"/>
                <a:gd name="T60" fmla="*/ 84 w 109"/>
                <a:gd name="T61" fmla="*/ 155 h 293"/>
                <a:gd name="T62" fmla="*/ 84 w 109"/>
                <a:gd name="T63" fmla="*/ 155 h 293"/>
                <a:gd name="T64" fmla="*/ 82 w 109"/>
                <a:gd name="T65" fmla="*/ 141 h 293"/>
                <a:gd name="T66" fmla="*/ 80 w 109"/>
                <a:gd name="T67" fmla="*/ 126 h 293"/>
                <a:gd name="T68" fmla="*/ 80 w 109"/>
                <a:gd name="T69" fmla="*/ 99 h 293"/>
                <a:gd name="T70" fmla="*/ 84 w 109"/>
                <a:gd name="T71" fmla="*/ 72 h 293"/>
                <a:gd name="T72" fmla="*/ 85 w 109"/>
                <a:gd name="T73" fmla="*/ 42 h 293"/>
                <a:gd name="T74" fmla="*/ 85 w 109"/>
                <a:gd name="T75" fmla="*/ 42 h 293"/>
                <a:gd name="T76" fmla="*/ 84 w 109"/>
                <a:gd name="T77" fmla="*/ 31 h 293"/>
                <a:gd name="T78" fmla="*/ 79 w 109"/>
                <a:gd name="T79" fmla="*/ 19 h 293"/>
                <a:gd name="T80" fmla="*/ 72 w 109"/>
                <a:gd name="T81" fmla="*/ 8 h 293"/>
                <a:gd name="T82" fmla="*/ 67 w 109"/>
                <a:gd name="T83" fmla="*/ 5 h 293"/>
                <a:gd name="T84" fmla="*/ 61 w 109"/>
                <a:gd name="T85" fmla="*/ 2 h 293"/>
                <a:gd name="T86" fmla="*/ 56 w 109"/>
                <a:gd name="T87" fmla="*/ 0 h 293"/>
                <a:gd name="T88" fmla="*/ 51 w 109"/>
                <a:gd name="T89" fmla="*/ 0 h 293"/>
                <a:gd name="T90" fmla="*/ 44 w 109"/>
                <a:gd name="T91" fmla="*/ 0 h 293"/>
                <a:gd name="T92" fmla="*/ 37 w 109"/>
                <a:gd name="T93" fmla="*/ 3 h 293"/>
                <a:gd name="T94" fmla="*/ 32 w 109"/>
                <a:gd name="T95" fmla="*/ 7 h 293"/>
                <a:gd name="T96" fmla="*/ 26 w 109"/>
                <a:gd name="T97" fmla="*/ 13 h 293"/>
                <a:gd name="T98" fmla="*/ 19 w 109"/>
                <a:gd name="T99" fmla="*/ 22 h 293"/>
                <a:gd name="T100" fmla="*/ 12 w 109"/>
                <a:gd name="T101" fmla="*/ 32 h 293"/>
                <a:gd name="T102" fmla="*/ 12 w 109"/>
                <a:gd name="T103" fmla="*/ 3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" h="293">
                  <a:moveTo>
                    <a:pt x="12" y="32"/>
                  </a:moveTo>
                  <a:lnTo>
                    <a:pt x="12" y="32"/>
                  </a:lnTo>
                  <a:lnTo>
                    <a:pt x="7" y="42"/>
                  </a:lnTo>
                  <a:lnTo>
                    <a:pt x="5" y="53"/>
                  </a:lnTo>
                  <a:lnTo>
                    <a:pt x="0" y="77"/>
                  </a:lnTo>
                  <a:lnTo>
                    <a:pt x="0" y="102"/>
                  </a:lnTo>
                  <a:lnTo>
                    <a:pt x="2" y="131"/>
                  </a:lnTo>
                  <a:lnTo>
                    <a:pt x="5" y="159"/>
                  </a:lnTo>
                  <a:lnTo>
                    <a:pt x="8" y="182"/>
                  </a:lnTo>
                  <a:lnTo>
                    <a:pt x="15" y="220"/>
                  </a:lnTo>
                  <a:lnTo>
                    <a:pt x="15" y="220"/>
                  </a:lnTo>
                  <a:lnTo>
                    <a:pt x="20" y="237"/>
                  </a:lnTo>
                  <a:lnTo>
                    <a:pt x="26" y="252"/>
                  </a:lnTo>
                  <a:lnTo>
                    <a:pt x="32" y="266"/>
                  </a:lnTo>
                  <a:lnTo>
                    <a:pt x="43" y="278"/>
                  </a:lnTo>
                  <a:lnTo>
                    <a:pt x="43" y="278"/>
                  </a:lnTo>
                  <a:lnTo>
                    <a:pt x="51" y="286"/>
                  </a:lnTo>
                  <a:lnTo>
                    <a:pt x="61" y="292"/>
                  </a:lnTo>
                  <a:lnTo>
                    <a:pt x="72" y="293"/>
                  </a:lnTo>
                  <a:lnTo>
                    <a:pt x="82" y="293"/>
                  </a:lnTo>
                  <a:lnTo>
                    <a:pt x="90" y="288"/>
                  </a:lnTo>
                  <a:lnTo>
                    <a:pt x="99" y="281"/>
                  </a:lnTo>
                  <a:lnTo>
                    <a:pt x="104" y="271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9" y="244"/>
                  </a:lnTo>
                  <a:lnTo>
                    <a:pt x="108" y="230"/>
                  </a:lnTo>
                  <a:lnTo>
                    <a:pt x="106" y="217"/>
                  </a:lnTo>
                  <a:lnTo>
                    <a:pt x="101" y="205"/>
                  </a:lnTo>
                  <a:lnTo>
                    <a:pt x="92" y="179"/>
                  </a:lnTo>
                  <a:lnTo>
                    <a:pt x="84" y="155"/>
                  </a:lnTo>
                  <a:lnTo>
                    <a:pt x="84" y="155"/>
                  </a:lnTo>
                  <a:lnTo>
                    <a:pt x="82" y="141"/>
                  </a:lnTo>
                  <a:lnTo>
                    <a:pt x="80" y="126"/>
                  </a:lnTo>
                  <a:lnTo>
                    <a:pt x="80" y="99"/>
                  </a:lnTo>
                  <a:lnTo>
                    <a:pt x="84" y="7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4" y="31"/>
                  </a:lnTo>
                  <a:lnTo>
                    <a:pt x="79" y="19"/>
                  </a:lnTo>
                  <a:lnTo>
                    <a:pt x="72" y="8"/>
                  </a:lnTo>
                  <a:lnTo>
                    <a:pt x="67" y="5"/>
                  </a:lnTo>
                  <a:lnTo>
                    <a:pt x="61" y="2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2" y="7"/>
                  </a:lnTo>
                  <a:lnTo>
                    <a:pt x="26" y="13"/>
                  </a:lnTo>
                  <a:lnTo>
                    <a:pt x="19" y="22"/>
                  </a:lnTo>
                  <a:lnTo>
                    <a:pt x="12" y="32"/>
                  </a:lnTo>
                  <a:lnTo>
                    <a:pt x="12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9" name="Freeform 29"/>
            <p:cNvSpPr>
              <a:spLocks/>
            </p:cNvSpPr>
            <p:nvPr/>
          </p:nvSpPr>
          <p:spPr bwMode="auto">
            <a:xfrm>
              <a:off x="563" y="1543"/>
              <a:ext cx="52" cy="144"/>
            </a:xfrm>
            <a:custGeom>
              <a:avLst/>
              <a:gdLst>
                <a:gd name="T0" fmla="*/ 10 w 104"/>
                <a:gd name="T1" fmla="*/ 34 h 288"/>
                <a:gd name="T2" fmla="*/ 10 w 104"/>
                <a:gd name="T3" fmla="*/ 34 h 288"/>
                <a:gd name="T4" fmla="*/ 6 w 104"/>
                <a:gd name="T5" fmla="*/ 42 h 288"/>
                <a:gd name="T6" fmla="*/ 3 w 104"/>
                <a:gd name="T7" fmla="*/ 52 h 288"/>
                <a:gd name="T8" fmla="*/ 0 w 104"/>
                <a:gd name="T9" fmla="*/ 75 h 288"/>
                <a:gd name="T10" fmla="*/ 0 w 104"/>
                <a:gd name="T11" fmla="*/ 102 h 288"/>
                <a:gd name="T12" fmla="*/ 1 w 104"/>
                <a:gd name="T13" fmla="*/ 129 h 288"/>
                <a:gd name="T14" fmla="*/ 3 w 104"/>
                <a:gd name="T15" fmla="*/ 155 h 288"/>
                <a:gd name="T16" fmla="*/ 8 w 104"/>
                <a:gd name="T17" fmla="*/ 180 h 288"/>
                <a:gd name="T18" fmla="*/ 15 w 104"/>
                <a:gd name="T19" fmla="*/ 216 h 288"/>
                <a:gd name="T20" fmla="*/ 15 w 104"/>
                <a:gd name="T21" fmla="*/ 216 h 288"/>
                <a:gd name="T22" fmla="*/ 18 w 104"/>
                <a:gd name="T23" fmla="*/ 233 h 288"/>
                <a:gd name="T24" fmla="*/ 24 w 104"/>
                <a:gd name="T25" fmla="*/ 247 h 288"/>
                <a:gd name="T26" fmla="*/ 30 w 104"/>
                <a:gd name="T27" fmla="*/ 261 h 288"/>
                <a:gd name="T28" fmla="*/ 41 w 104"/>
                <a:gd name="T29" fmla="*/ 274 h 288"/>
                <a:gd name="T30" fmla="*/ 41 w 104"/>
                <a:gd name="T31" fmla="*/ 274 h 288"/>
                <a:gd name="T32" fmla="*/ 49 w 104"/>
                <a:gd name="T33" fmla="*/ 281 h 288"/>
                <a:gd name="T34" fmla="*/ 58 w 104"/>
                <a:gd name="T35" fmla="*/ 286 h 288"/>
                <a:gd name="T36" fmla="*/ 68 w 104"/>
                <a:gd name="T37" fmla="*/ 288 h 288"/>
                <a:gd name="T38" fmla="*/ 78 w 104"/>
                <a:gd name="T39" fmla="*/ 288 h 288"/>
                <a:gd name="T40" fmla="*/ 87 w 104"/>
                <a:gd name="T41" fmla="*/ 284 h 288"/>
                <a:gd name="T42" fmla="*/ 94 w 104"/>
                <a:gd name="T43" fmla="*/ 278 h 288"/>
                <a:gd name="T44" fmla="*/ 100 w 104"/>
                <a:gd name="T45" fmla="*/ 266 h 288"/>
                <a:gd name="T46" fmla="*/ 104 w 104"/>
                <a:gd name="T47" fmla="*/ 252 h 288"/>
                <a:gd name="T48" fmla="*/ 104 w 104"/>
                <a:gd name="T49" fmla="*/ 252 h 288"/>
                <a:gd name="T50" fmla="*/ 104 w 104"/>
                <a:gd name="T51" fmla="*/ 238 h 288"/>
                <a:gd name="T52" fmla="*/ 104 w 104"/>
                <a:gd name="T53" fmla="*/ 226 h 288"/>
                <a:gd name="T54" fmla="*/ 100 w 104"/>
                <a:gd name="T55" fmla="*/ 215 h 288"/>
                <a:gd name="T56" fmla="*/ 97 w 104"/>
                <a:gd name="T57" fmla="*/ 201 h 288"/>
                <a:gd name="T58" fmla="*/ 88 w 104"/>
                <a:gd name="T59" fmla="*/ 177 h 288"/>
                <a:gd name="T60" fmla="*/ 82 w 104"/>
                <a:gd name="T61" fmla="*/ 153 h 288"/>
                <a:gd name="T62" fmla="*/ 82 w 104"/>
                <a:gd name="T63" fmla="*/ 153 h 288"/>
                <a:gd name="T64" fmla="*/ 78 w 104"/>
                <a:gd name="T65" fmla="*/ 139 h 288"/>
                <a:gd name="T66" fmla="*/ 77 w 104"/>
                <a:gd name="T67" fmla="*/ 126 h 288"/>
                <a:gd name="T68" fmla="*/ 77 w 104"/>
                <a:gd name="T69" fmla="*/ 99 h 288"/>
                <a:gd name="T70" fmla="*/ 80 w 104"/>
                <a:gd name="T71" fmla="*/ 71 h 288"/>
                <a:gd name="T72" fmla="*/ 82 w 104"/>
                <a:gd name="T73" fmla="*/ 42 h 288"/>
                <a:gd name="T74" fmla="*/ 82 w 104"/>
                <a:gd name="T75" fmla="*/ 42 h 288"/>
                <a:gd name="T76" fmla="*/ 80 w 104"/>
                <a:gd name="T77" fmla="*/ 32 h 288"/>
                <a:gd name="T78" fmla="*/ 75 w 104"/>
                <a:gd name="T79" fmla="*/ 20 h 288"/>
                <a:gd name="T80" fmla="*/ 68 w 104"/>
                <a:gd name="T81" fmla="*/ 10 h 288"/>
                <a:gd name="T82" fmla="*/ 65 w 104"/>
                <a:gd name="T83" fmla="*/ 6 h 288"/>
                <a:gd name="T84" fmla="*/ 59 w 104"/>
                <a:gd name="T85" fmla="*/ 3 h 288"/>
                <a:gd name="T86" fmla="*/ 54 w 104"/>
                <a:gd name="T87" fmla="*/ 1 h 288"/>
                <a:gd name="T88" fmla="*/ 49 w 104"/>
                <a:gd name="T89" fmla="*/ 0 h 288"/>
                <a:gd name="T90" fmla="*/ 42 w 104"/>
                <a:gd name="T91" fmla="*/ 1 h 288"/>
                <a:gd name="T92" fmla="*/ 37 w 104"/>
                <a:gd name="T93" fmla="*/ 3 h 288"/>
                <a:gd name="T94" fmla="*/ 30 w 104"/>
                <a:gd name="T95" fmla="*/ 8 h 288"/>
                <a:gd name="T96" fmla="*/ 24 w 104"/>
                <a:gd name="T97" fmla="*/ 13 h 288"/>
                <a:gd name="T98" fmla="*/ 17 w 104"/>
                <a:gd name="T99" fmla="*/ 22 h 288"/>
                <a:gd name="T100" fmla="*/ 10 w 104"/>
                <a:gd name="T101" fmla="*/ 34 h 288"/>
                <a:gd name="T102" fmla="*/ 10 w 104"/>
                <a:gd name="T103" fmla="*/ 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288">
                  <a:moveTo>
                    <a:pt x="10" y="34"/>
                  </a:moveTo>
                  <a:lnTo>
                    <a:pt x="10" y="34"/>
                  </a:lnTo>
                  <a:lnTo>
                    <a:pt x="6" y="42"/>
                  </a:lnTo>
                  <a:lnTo>
                    <a:pt x="3" y="52"/>
                  </a:lnTo>
                  <a:lnTo>
                    <a:pt x="0" y="75"/>
                  </a:lnTo>
                  <a:lnTo>
                    <a:pt x="0" y="102"/>
                  </a:lnTo>
                  <a:lnTo>
                    <a:pt x="1" y="129"/>
                  </a:lnTo>
                  <a:lnTo>
                    <a:pt x="3" y="155"/>
                  </a:lnTo>
                  <a:lnTo>
                    <a:pt x="8" y="180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8" y="233"/>
                  </a:lnTo>
                  <a:lnTo>
                    <a:pt x="24" y="247"/>
                  </a:lnTo>
                  <a:lnTo>
                    <a:pt x="30" y="261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9" y="281"/>
                  </a:lnTo>
                  <a:lnTo>
                    <a:pt x="58" y="286"/>
                  </a:lnTo>
                  <a:lnTo>
                    <a:pt x="68" y="288"/>
                  </a:lnTo>
                  <a:lnTo>
                    <a:pt x="78" y="288"/>
                  </a:lnTo>
                  <a:lnTo>
                    <a:pt x="87" y="284"/>
                  </a:lnTo>
                  <a:lnTo>
                    <a:pt x="94" y="278"/>
                  </a:lnTo>
                  <a:lnTo>
                    <a:pt x="100" y="26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38"/>
                  </a:lnTo>
                  <a:lnTo>
                    <a:pt x="104" y="226"/>
                  </a:lnTo>
                  <a:lnTo>
                    <a:pt x="100" y="215"/>
                  </a:lnTo>
                  <a:lnTo>
                    <a:pt x="97" y="201"/>
                  </a:lnTo>
                  <a:lnTo>
                    <a:pt x="88" y="177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78" y="139"/>
                  </a:lnTo>
                  <a:lnTo>
                    <a:pt x="77" y="126"/>
                  </a:lnTo>
                  <a:lnTo>
                    <a:pt x="77" y="99"/>
                  </a:lnTo>
                  <a:lnTo>
                    <a:pt x="80" y="7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0" y="32"/>
                  </a:lnTo>
                  <a:lnTo>
                    <a:pt x="75" y="20"/>
                  </a:lnTo>
                  <a:lnTo>
                    <a:pt x="68" y="10"/>
                  </a:lnTo>
                  <a:lnTo>
                    <a:pt x="65" y="6"/>
                  </a:lnTo>
                  <a:lnTo>
                    <a:pt x="59" y="3"/>
                  </a:lnTo>
                  <a:lnTo>
                    <a:pt x="54" y="1"/>
                  </a:lnTo>
                  <a:lnTo>
                    <a:pt x="49" y="0"/>
                  </a:lnTo>
                  <a:lnTo>
                    <a:pt x="42" y="1"/>
                  </a:lnTo>
                  <a:lnTo>
                    <a:pt x="37" y="3"/>
                  </a:lnTo>
                  <a:lnTo>
                    <a:pt x="30" y="8"/>
                  </a:lnTo>
                  <a:lnTo>
                    <a:pt x="24" y="13"/>
                  </a:lnTo>
                  <a:lnTo>
                    <a:pt x="17" y="22"/>
                  </a:lnTo>
                  <a:lnTo>
                    <a:pt x="10" y="34"/>
                  </a:lnTo>
                  <a:lnTo>
                    <a:pt x="10" y="34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30" name="Freeform 30"/>
            <p:cNvSpPr>
              <a:spLocks/>
            </p:cNvSpPr>
            <p:nvPr/>
          </p:nvSpPr>
          <p:spPr bwMode="auto">
            <a:xfrm>
              <a:off x="564" y="1544"/>
              <a:ext cx="51" cy="142"/>
            </a:xfrm>
            <a:custGeom>
              <a:avLst/>
              <a:gdLst>
                <a:gd name="T0" fmla="*/ 11 w 101"/>
                <a:gd name="T1" fmla="*/ 32 h 283"/>
                <a:gd name="T2" fmla="*/ 11 w 101"/>
                <a:gd name="T3" fmla="*/ 32 h 283"/>
                <a:gd name="T4" fmla="*/ 7 w 101"/>
                <a:gd name="T5" fmla="*/ 41 h 283"/>
                <a:gd name="T6" fmla="*/ 4 w 101"/>
                <a:gd name="T7" fmla="*/ 51 h 283"/>
                <a:gd name="T8" fmla="*/ 0 w 101"/>
                <a:gd name="T9" fmla="*/ 73 h 283"/>
                <a:gd name="T10" fmla="*/ 0 w 101"/>
                <a:gd name="T11" fmla="*/ 99 h 283"/>
                <a:gd name="T12" fmla="*/ 2 w 101"/>
                <a:gd name="T13" fmla="*/ 126 h 283"/>
                <a:gd name="T14" fmla="*/ 4 w 101"/>
                <a:gd name="T15" fmla="*/ 152 h 283"/>
                <a:gd name="T16" fmla="*/ 7 w 101"/>
                <a:gd name="T17" fmla="*/ 177 h 283"/>
                <a:gd name="T18" fmla="*/ 14 w 101"/>
                <a:gd name="T19" fmla="*/ 212 h 283"/>
                <a:gd name="T20" fmla="*/ 14 w 101"/>
                <a:gd name="T21" fmla="*/ 212 h 283"/>
                <a:gd name="T22" fmla="*/ 19 w 101"/>
                <a:gd name="T23" fmla="*/ 229 h 283"/>
                <a:gd name="T24" fmla="*/ 24 w 101"/>
                <a:gd name="T25" fmla="*/ 242 h 283"/>
                <a:gd name="T26" fmla="*/ 29 w 101"/>
                <a:gd name="T27" fmla="*/ 256 h 283"/>
                <a:gd name="T28" fmla="*/ 40 w 101"/>
                <a:gd name="T29" fmla="*/ 268 h 283"/>
                <a:gd name="T30" fmla="*/ 40 w 101"/>
                <a:gd name="T31" fmla="*/ 268 h 283"/>
                <a:gd name="T32" fmla="*/ 48 w 101"/>
                <a:gd name="T33" fmla="*/ 275 h 283"/>
                <a:gd name="T34" fmla="*/ 57 w 101"/>
                <a:gd name="T35" fmla="*/ 280 h 283"/>
                <a:gd name="T36" fmla="*/ 67 w 101"/>
                <a:gd name="T37" fmla="*/ 283 h 283"/>
                <a:gd name="T38" fmla="*/ 76 w 101"/>
                <a:gd name="T39" fmla="*/ 281 h 283"/>
                <a:gd name="T40" fmla="*/ 84 w 101"/>
                <a:gd name="T41" fmla="*/ 278 h 283"/>
                <a:gd name="T42" fmla="*/ 91 w 101"/>
                <a:gd name="T43" fmla="*/ 271 h 283"/>
                <a:gd name="T44" fmla="*/ 96 w 101"/>
                <a:gd name="T45" fmla="*/ 261 h 283"/>
                <a:gd name="T46" fmla="*/ 99 w 101"/>
                <a:gd name="T47" fmla="*/ 247 h 283"/>
                <a:gd name="T48" fmla="*/ 99 w 101"/>
                <a:gd name="T49" fmla="*/ 247 h 283"/>
                <a:gd name="T50" fmla="*/ 101 w 101"/>
                <a:gd name="T51" fmla="*/ 234 h 283"/>
                <a:gd name="T52" fmla="*/ 99 w 101"/>
                <a:gd name="T53" fmla="*/ 222 h 283"/>
                <a:gd name="T54" fmla="*/ 98 w 101"/>
                <a:gd name="T55" fmla="*/ 210 h 283"/>
                <a:gd name="T56" fmla="*/ 94 w 101"/>
                <a:gd name="T57" fmla="*/ 198 h 283"/>
                <a:gd name="T58" fmla="*/ 86 w 101"/>
                <a:gd name="T59" fmla="*/ 172 h 283"/>
                <a:gd name="T60" fmla="*/ 79 w 101"/>
                <a:gd name="T61" fmla="*/ 150 h 283"/>
                <a:gd name="T62" fmla="*/ 79 w 101"/>
                <a:gd name="T63" fmla="*/ 150 h 283"/>
                <a:gd name="T64" fmla="*/ 76 w 101"/>
                <a:gd name="T65" fmla="*/ 136 h 283"/>
                <a:gd name="T66" fmla="*/ 74 w 101"/>
                <a:gd name="T67" fmla="*/ 123 h 283"/>
                <a:gd name="T68" fmla="*/ 74 w 101"/>
                <a:gd name="T69" fmla="*/ 96 h 283"/>
                <a:gd name="T70" fmla="*/ 77 w 101"/>
                <a:gd name="T71" fmla="*/ 70 h 283"/>
                <a:gd name="T72" fmla="*/ 79 w 101"/>
                <a:gd name="T73" fmla="*/ 41 h 283"/>
                <a:gd name="T74" fmla="*/ 79 w 101"/>
                <a:gd name="T75" fmla="*/ 41 h 283"/>
                <a:gd name="T76" fmla="*/ 77 w 101"/>
                <a:gd name="T77" fmla="*/ 31 h 283"/>
                <a:gd name="T78" fmla="*/ 74 w 101"/>
                <a:gd name="T79" fmla="*/ 19 h 283"/>
                <a:gd name="T80" fmla="*/ 67 w 101"/>
                <a:gd name="T81" fmla="*/ 10 h 283"/>
                <a:gd name="T82" fmla="*/ 57 w 101"/>
                <a:gd name="T83" fmla="*/ 3 h 283"/>
                <a:gd name="T84" fmla="*/ 53 w 101"/>
                <a:gd name="T85" fmla="*/ 2 h 283"/>
                <a:gd name="T86" fmla="*/ 46 w 101"/>
                <a:gd name="T87" fmla="*/ 0 h 283"/>
                <a:gd name="T88" fmla="*/ 41 w 101"/>
                <a:gd name="T89" fmla="*/ 2 h 283"/>
                <a:gd name="T90" fmla="*/ 36 w 101"/>
                <a:gd name="T91" fmla="*/ 3 h 283"/>
                <a:gd name="T92" fmla="*/ 29 w 101"/>
                <a:gd name="T93" fmla="*/ 7 h 283"/>
                <a:gd name="T94" fmla="*/ 24 w 101"/>
                <a:gd name="T95" fmla="*/ 14 h 283"/>
                <a:gd name="T96" fmla="*/ 17 w 101"/>
                <a:gd name="T97" fmla="*/ 22 h 283"/>
                <a:gd name="T98" fmla="*/ 11 w 101"/>
                <a:gd name="T99" fmla="*/ 32 h 283"/>
                <a:gd name="T100" fmla="*/ 11 w 101"/>
                <a:gd name="T101" fmla="*/ 3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" h="283">
                  <a:moveTo>
                    <a:pt x="11" y="32"/>
                  </a:moveTo>
                  <a:lnTo>
                    <a:pt x="11" y="32"/>
                  </a:lnTo>
                  <a:lnTo>
                    <a:pt x="7" y="41"/>
                  </a:lnTo>
                  <a:lnTo>
                    <a:pt x="4" y="51"/>
                  </a:lnTo>
                  <a:lnTo>
                    <a:pt x="0" y="73"/>
                  </a:lnTo>
                  <a:lnTo>
                    <a:pt x="0" y="99"/>
                  </a:lnTo>
                  <a:lnTo>
                    <a:pt x="2" y="126"/>
                  </a:lnTo>
                  <a:lnTo>
                    <a:pt x="4" y="152"/>
                  </a:lnTo>
                  <a:lnTo>
                    <a:pt x="7" y="177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9" y="229"/>
                  </a:lnTo>
                  <a:lnTo>
                    <a:pt x="24" y="242"/>
                  </a:lnTo>
                  <a:lnTo>
                    <a:pt x="29" y="256"/>
                  </a:lnTo>
                  <a:lnTo>
                    <a:pt x="40" y="268"/>
                  </a:lnTo>
                  <a:lnTo>
                    <a:pt x="40" y="268"/>
                  </a:lnTo>
                  <a:lnTo>
                    <a:pt x="48" y="275"/>
                  </a:lnTo>
                  <a:lnTo>
                    <a:pt x="57" y="280"/>
                  </a:lnTo>
                  <a:lnTo>
                    <a:pt x="67" y="283"/>
                  </a:lnTo>
                  <a:lnTo>
                    <a:pt x="76" y="281"/>
                  </a:lnTo>
                  <a:lnTo>
                    <a:pt x="84" y="278"/>
                  </a:lnTo>
                  <a:lnTo>
                    <a:pt x="91" y="271"/>
                  </a:lnTo>
                  <a:lnTo>
                    <a:pt x="96" y="261"/>
                  </a:lnTo>
                  <a:lnTo>
                    <a:pt x="99" y="247"/>
                  </a:lnTo>
                  <a:lnTo>
                    <a:pt x="99" y="247"/>
                  </a:lnTo>
                  <a:lnTo>
                    <a:pt x="101" y="234"/>
                  </a:lnTo>
                  <a:lnTo>
                    <a:pt x="99" y="222"/>
                  </a:lnTo>
                  <a:lnTo>
                    <a:pt x="98" y="210"/>
                  </a:lnTo>
                  <a:lnTo>
                    <a:pt x="94" y="198"/>
                  </a:lnTo>
                  <a:lnTo>
                    <a:pt x="86" y="172"/>
                  </a:lnTo>
                  <a:lnTo>
                    <a:pt x="79" y="150"/>
                  </a:lnTo>
                  <a:lnTo>
                    <a:pt x="79" y="150"/>
                  </a:lnTo>
                  <a:lnTo>
                    <a:pt x="76" y="136"/>
                  </a:lnTo>
                  <a:lnTo>
                    <a:pt x="74" y="123"/>
                  </a:lnTo>
                  <a:lnTo>
                    <a:pt x="74" y="96"/>
                  </a:lnTo>
                  <a:lnTo>
                    <a:pt x="77" y="70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7" y="31"/>
                  </a:lnTo>
                  <a:lnTo>
                    <a:pt x="74" y="19"/>
                  </a:lnTo>
                  <a:lnTo>
                    <a:pt x="67" y="10"/>
                  </a:lnTo>
                  <a:lnTo>
                    <a:pt x="57" y="3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36" y="3"/>
                  </a:lnTo>
                  <a:lnTo>
                    <a:pt x="29" y="7"/>
                  </a:lnTo>
                  <a:lnTo>
                    <a:pt x="24" y="14"/>
                  </a:lnTo>
                  <a:lnTo>
                    <a:pt x="17" y="22"/>
                  </a:lnTo>
                  <a:lnTo>
                    <a:pt x="11" y="32"/>
                  </a:lnTo>
                  <a:lnTo>
                    <a:pt x="11" y="3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31" name="Freeform 31"/>
            <p:cNvSpPr>
              <a:spLocks/>
            </p:cNvSpPr>
            <p:nvPr/>
          </p:nvSpPr>
          <p:spPr bwMode="auto">
            <a:xfrm>
              <a:off x="565" y="1546"/>
              <a:ext cx="48" cy="138"/>
            </a:xfrm>
            <a:custGeom>
              <a:avLst/>
              <a:gdLst>
                <a:gd name="T0" fmla="*/ 10 w 96"/>
                <a:gd name="T1" fmla="*/ 31 h 277"/>
                <a:gd name="T2" fmla="*/ 10 w 96"/>
                <a:gd name="T3" fmla="*/ 31 h 277"/>
                <a:gd name="T4" fmla="*/ 7 w 96"/>
                <a:gd name="T5" fmla="*/ 40 h 277"/>
                <a:gd name="T6" fmla="*/ 3 w 96"/>
                <a:gd name="T7" fmla="*/ 50 h 277"/>
                <a:gd name="T8" fmla="*/ 2 w 96"/>
                <a:gd name="T9" fmla="*/ 72 h 277"/>
                <a:gd name="T10" fmla="*/ 0 w 96"/>
                <a:gd name="T11" fmla="*/ 98 h 277"/>
                <a:gd name="T12" fmla="*/ 2 w 96"/>
                <a:gd name="T13" fmla="*/ 123 h 277"/>
                <a:gd name="T14" fmla="*/ 3 w 96"/>
                <a:gd name="T15" fmla="*/ 149 h 277"/>
                <a:gd name="T16" fmla="*/ 7 w 96"/>
                <a:gd name="T17" fmla="*/ 173 h 277"/>
                <a:gd name="T18" fmla="*/ 14 w 96"/>
                <a:gd name="T19" fmla="*/ 209 h 277"/>
                <a:gd name="T20" fmla="*/ 14 w 96"/>
                <a:gd name="T21" fmla="*/ 209 h 277"/>
                <a:gd name="T22" fmla="*/ 17 w 96"/>
                <a:gd name="T23" fmla="*/ 224 h 277"/>
                <a:gd name="T24" fmla="*/ 22 w 96"/>
                <a:gd name="T25" fmla="*/ 238 h 277"/>
                <a:gd name="T26" fmla="*/ 29 w 96"/>
                <a:gd name="T27" fmla="*/ 251 h 277"/>
                <a:gd name="T28" fmla="*/ 38 w 96"/>
                <a:gd name="T29" fmla="*/ 261 h 277"/>
                <a:gd name="T30" fmla="*/ 38 w 96"/>
                <a:gd name="T31" fmla="*/ 261 h 277"/>
                <a:gd name="T32" fmla="*/ 46 w 96"/>
                <a:gd name="T33" fmla="*/ 270 h 277"/>
                <a:gd name="T34" fmla="*/ 55 w 96"/>
                <a:gd name="T35" fmla="*/ 275 h 277"/>
                <a:gd name="T36" fmla="*/ 63 w 96"/>
                <a:gd name="T37" fmla="*/ 277 h 277"/>
                <a:gd name="T38" fmla="*/ 72 w 96"/>
                <a:gd name="T39" fmla="*/ 277 h 277"/>
                <a:gd name="T40" fmla="*/ 80 w 96"/>
                <a:gd name="T41" fmla="*/ 272 h 277"/>
                <a:gd name="T42" fmla="*/ 87 w 96"/>
                <a:gd name="T43" fmla="*/ 265 h 277"/>
                <a:gd name="T44" fmla="*/ 92 w 96"/>
                <a:gd name="T45" fmla="*/ 255 h 277"/>
                <a:gd name="T46" fmla="*/ 96 w 96"/>
                <a:gd name="T47" fmla="*/ 241 h 277"/>
                <a:gd name="T48" fmla="*/ 96 w 96"/>
                <a:gd name="T49" fmla="*/ 241 h 277"/>
                <a:gd name="T50" fmla="*/ 96 w 96"/>
                <a:gd name="T51" fmla="*/ 229 h 277"/>
                <a:gd name="T52" fmla="*/ 96 w 96"/>
                <a:gd name="T53" fmla="*/ 217 h 277"/>
                <a:gd name="T54" fmla="*/ 92 w 96"/>
                <a:gd name="T55" fmla="*/ 205 h 277"/>
                <a:gd name="T56" fmla="*/ 91 w 96"/>
                <a:gd name="T57" fmla="*/ 193 h 277"/>
                <a:gd name="T58" fmla="*/ 82 w 96"/>
                <a:gd name="T59" fmla="*/ 169 h 277"/>
                <a:gd name="T60" fmla="*/ 75 w 96"/>
                <a:gd name="T61" fmla="*/ 147 h 277"/>
                <a:gd name="T62" fmla="*/ 75 w 96"/>
                <a:gd name="T63" fmla="*/ 147 h 277"/>
                <a:gd name="T64" fmla="*/ 72 w 96"/>
                <a:gd name="T65" fmla="*/ 133 h 277"/>
                <a:gd name="T66" fmla="*/ 70 w 96"/>
                <a:gd name="T67" fmla="*/ 120 h 277"/>
                <a:gd name="T68" fmla="*/ 72 w 96"/>
                <a:gd name="T69" fmla="*/ 94 h 277"/>
                <a:gd name="T70" fmla="*/ 74 w 96"/>
                <a:gd name="T71" fmla="*/ 69 h 277"/>
                <a:gd name="T72" fmla="*/ 75 w 96"/>
                <a:gd name="T73" fmla="*/ 41 h 277"/>
                <a:gd name="T74" fmla="*/ 75 w 96"/>
                <a:gd name="T75" fmla="*/ 41 h 277"/>
                <a:gd name="T76" fmla="*/ 74 w 96"/>
                <a:gd name="T77" fmla="*/ 29 h 277"/>
                <a:gd name="T78" fmla="*/ 70 w 96"/>
                <a:gd name="T79" fmla="*/ 19 h 277"/>
                <a:gd name="T80" fmla="*/ 63 w 96"/>
                <a:gd name="T81" fmla="*/ 9 h 277"/>
                <a:gd name="T82" fmla="*/ 55 w 96"/>
                <a:gd name="T83" fmla="*/ 2 h 277"/>
                <a:gd name="T84" fmla="*/ 50 w 96"/>
                <a:gd name="T85" fmla="*/ 0 h 277"/>
                <a:gd name="T86" fmla="*/ 44 w 96"/>
                <a:gd name="T87" fmla="*/ 0 h 277"/>
                <a:gd name="T88" fmla="*/ 39 w 96"/>
                <a:gd name="T89" fmla="*/ 0 h 277"/>
                <a:gd name="T90" fmla="*/ 34 w 96"/>
                <a:gd name="T91" fmla="*/ 4 h 277"/>
                <a:gd name="T92" fmla="*/ 27 w 96"/>
                <a:gd name="T93" fmla="*/ 7 h 277"/>
                <a:gd name="T94" fmla="*/ 22 w 96"/>
                <a:gd name="T95" fmla="*/ 14 h 277"/>
                <a:gd name="T96" fmla="*/ 15 w 96"/>
                <a:gd name="T97" fmla="*/ 21 h 277"/>
                <a:gd name="T98" fmla="*/ 10 w 96"/>
                <a:gd name="T99" fmla="*/ 31 h 277"/>
                <a:gd name="T100" fmla="*/ 10 w 96"/>
                <a:gd name="T101" fmla="*/ 3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277">
                  <a:moveTo>
                    <a:pt x="10" y="31"/>
                  </a:moveTo>
                  <a:lnTo>
                    <a:pt x="10" y="31"/>
                  </a:lnTo>
                  <a:lnTo>
                    <a:pt x="7" y="40"/>
                  </a:lnTo>
                  <a:lnTo>
                    <a:pt x="3" y="50"/>
                  </a:lnTo>
                  <a:lnTo>
                    <a:pt x="2" y="72"/>
                  </a:lnTo>
                  <a:lnTo>
                    <a:pt x="0" y="98"/>
                  </a:lnTo>
                  <a:lnTo>
                    <a:pt x="2" y="123"/>
                  </a:lnTo>
                  <a:lnTo>
                    <a:pt x="3" y="149"/>
                  </a:lnTo>
                  <a:lnTo>
                    <a:pt x="7" y="173"/>
                  </a:lnTo>
                  <a:lnTo>
                    <a:pt x="14" y="209"/>
                  </a:lnTo>
                  <a:lnTo>
                    <a:pt x="14" y="209"/>
                  </a:lnTo>
                  <a:lnTo>
                    <a:pt x="17" y="224"/>
                  </a:lnTo>
                  <a:lnTo>
                    <a:pt x="22" y="238"/>
                  </a:lnTo>
                  <a:lnTo>
                    <a:pt x="29" y="251"/>
                  </a:lnTo>
                  <a:lnTo>
                    <a:pt x="38" y="261"/>
                  </a:lnTo>
                  <a:lnTo>
                    <a:pt x="38" y="261"/>
                  </a:lnTo>
                  <a:lnTo>
                    <a:pt x="46" y="270"/>
                  </a:lnTo>
                  <a:lnTo>
                    <a:pt x="55" y="275"/>
                  </a:lnTo>
                  <a:lnTo>
                    <a:pt x="63" y="277"/>
                  </a:lnTo>
                  <a:lnTo>
                    <a:pt x="72" y="277"/>
                  </a:lnTo>
                  <a:lnTo>
                    <a:pt x="80" y="272"/>
                  </a:lnTo>
                  <a:lnTo>
                    <a:pt x="87" y="265"/>
                  </a:lnTo>
                  <a:lnTo>
                    <a:pt x="92" y="255"/>
                  </a:lnTo>
                  <a:lnTo>
                    <a:pt x="96" y="241"/>
                  </a:lnTo>
                  <a:lnTo>
                    <a:pt x="96" y="241"/>
                  </a:lnTo>
                  <a:lnTo>
                    <a:pt x="96" y="229"/>
                  </a:lnTo>
                  <a:lnTo>
                    <a:pt x="96" y="217"/>
                  </a:lnTo>
                  <a:lnTo>
                    <a:pt x="92" y="205"/>
                  </a:lnTo>
                  <a:lnTo>
                    <a:pt x="91" y="193"/>
                  </a:lnTo>
                  <a:lnTo>
                    <a:pt x="82" y="169"/>
                  </a:lnTo>
                  <a:lnTo>
                    <a:pt x="75" y="147"/>
                  </a:lnTo>
                  <a:lnTo>
                    <a:pt x="75" y="147"/>
                  </a:lnTo>
                  <a:lnTo>
                    <a:pt x="72" y="133"/>
                  </a:lnTo>
                  <a:lnTo>
                    <a:pt x="70" y="120"/>
                  </a:lnTo>
                  <a:lnTo>
                    <a:pt x="72" y="94"/>
                  </a:lnTo>
                  <a:lnTo>
                    <a:pt x="74" y="69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4" y="29"/>
                  </a:lnTo>
                  <a:lnTo>
                    <a:pt x="70" y="19"/>
                  </a:lnTo>
                  <a:lnTo>
                    <a:pt x="63" y="9"/>
                  </a:lnTo>
                  <a:lnTo>
                    <a:pt x="55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4" y="4"/>
                  </a:lnTo>
                  <a:lnTo>
                    <a:pt x="27" y="7"/>
                  </a:lnTo>
                  <a:lnTo>
                    <a:pt x="22" y="14"/>
                  </a:lnTo>
                  <a:lnTo>
                    <a:pt x="15" y="21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182086" y="1484784"/>
            <a:ext cx="5583390" cy="1512168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1208463" y="2989734"/>
            <a:ext cx="5583390" cy="1512168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1217255" y="4504211"/>
            <a:ext cx="5583390" cy="1919509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10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3" grpId="0" animBg="1"/>
      <p:bldP spid="9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-3736616" y="1490847"/>
            <a:ext cx="3684257" cy="273921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GB" sz="14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Coordination</a:t>
            </a:r>
          </a:p>
          <a:p>
            <a:endParaRPr lang="en-GB" sz="140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r>
              <a:rPr lang="en-GB" sz="1000" dirty="0">
                <a:solidFill>
                  <a:prstClr val="black"/>
                </a:solidFill>
              </a:rPr>
              <a:t>The appointment of a Project BIM Coordinator has</a:t>
            </a:r>
          </a:p>
          <a:p>
            <a:r>
              <a:rPr lang="en-GB" sz="1000" dirty="0">
                <a:solidFill>
                  <a:prstClr val="black"/>
                </a:solidFill>
              </a:rPr>
              <a:t>provided a single point of contact whom the delivery</a:t>
            </a:r>
          </a:p>
          <a:p>
            <a:r>
              <a:rPr lang="en-GB" sz="1000" dirty="0">
                <a:solidFill>
                  <a:prstClr val="black"/>
                </a:solidFill>
              </a:rPr>
              <a:t>team and client team can consult with any relevant</a:t>
            </a:r>
          </a:p>
          <a:p>
            <a:r>
              <a:rPr lang="en-GB" sz="1000" dirty="0">
                <a:solidFill>
                  <a:prstClr val="black"/>
                </a:solidFill>
              </a:rPr>
              <a:t>queries or concerns. Their duty has been to oversee</a:t>
            </a:r>
          </a:p>
          <a:p>
            <a:r>
              <a:rPr lang="en-GB" sz="1000" dirty="0">
                <a:solidFill>
                  <a:prstClr val="black"/>
                </a:solidFill>
              </a:rPr>
              <a:t>the completeness and accuracy of the BEP and</a:t>
            </a:r>
          </a:p>
          <a:p>
            <a:r>
              <a:rPr lang="en-GB" sz="1000" dirty="0">
                <a:solidFill>
                  <a:prstClr val="black"/>
                </a:solidFill>
              </a:rPr>
              <a:t>overall project model, as well as coordinating all</a:t>
            </a:r>
          </a:p>
          <a:p>
            <a:r>
              <a:rPr lang="en-GB" sz="1000" dirty="0">
                <a:solidFill>
                  <a:prstClr val="black"/>
                </a:solidFill>
              </a:rPr>
              <a:t>updates to the model and database</a:t>
            </a:r>
            <a:r>
              <a:rPr lang="en-GB" sz="1000" dirty="0" smtClean="0">
                <a:solidFill>
                  <a:prstClr val="black"/>
                </a:solidFill>
              </a:rPr>
              <a:t>.</a:t>
            </a:r>
          </a:p>
          <a:p>
            <a:endParaRPr lang="en-GB" sz="1000" dirty="0">
              <a:solidFill>
                <a:prstClr val="black"/>
              </a:solidFill>
            </a:endParaRPr>
          </a:p>
          <a:p>
            <a:r>
              <a:rPr lang="en-GB" sz="1000" dirty="0">
                <a:solidFill>
                  <a:prstClr val="black"/>
                </a:solidFill>
              </a:rPr>
              <a:t>Supporting this have been Discipline Coordinators</a:t>
            </a:r>
          </a:p>
          <a:p>
            <a:r>
              <a:rPr lang="en-GB" sz="1000" dirty="0">
                <a:solidFill>
                  <a:prstClr val="black"/>
                </a:solidFill>
              </a:rPr>
              <a:t>with the responsibility to steer their relevant team</a:t>
            </a:r>
          </a:p>
          <a:p>
            <a:r>
              <a:rPr lang="en-GB" sz="1000" dirty="0">
                <a:solidFill>
                  <a:prstClr val="black"/>
                </a:solidFill>
              </a:rPr>
              <a:t>members in delivering according to the BEP. They</a:t>
            </a:r>
          </a:p>
          <a:p>
            <a:r>
              <a:rPr lang="en-GB" sz="1000" dirty="0">
                <a:solidFill>
                  <a:prstClr val="black"/>
                </a:solidFill>
              </a:rPr>
              <a:t>have acted as a liaison between the delivery team</a:t>
            </a:r>
          </a:p>
          <a:p>
            <a:r>
              <a:rPr lang="en-GB" sz="1000" dirty="0">
                <a:solidFill>
                  <a:prstClr val="black"/>
                </a:solidFill>
              </a:rPr>
              <a:t>and the Project BIM Coordinator</a:t>
            </a:r>
            <a:r>
              <a:rPr lang="en-GB" sz="1000" dirty="0" smtClean="0">
                <a:solidFill>
                  <a:prstClr val="black"/>
                </a:solidFill>
              </a:rPr>
              <a:t>.</a:t>
            </a:r>
          </a:p>
          <a:p>
            <a:endParaRPr lang="en-GB" sz="1400" dirty="0">
              <a:solidFill>
                <a:prstClr val="black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2633" y="1819850"/>
            <a:ext cx="4232408" cy="312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Coordination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928" y="1729841"/>
            <a:ext cx="36842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Coordination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 Project BIM Coordinator – 1 Point of contact</a:t>
            </a:r>
          </a:p>
          <a:p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BEP Completeness and accuracy</a:t>
            </a:r>
          </a:p>
          <a:p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Task team coordinators (discipline leads)</a:t>
            </a:r>
          </a:p>
          <a:p>
            <a:endParaRPr lang="en-GB" dirty="0" smtClean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Liaison between delivery team and Project BIM coordinator</a:t>
            </a:r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cxnSp>
        <p:nvCxnSpPr>
          <p:cNvPr id="6" name="Curved Connector 5"/>
          <p:cNvCxnSpPr/>
          <p:nvPr/>
        </p:nvCxnSpPr>
        <p:spPr>
          <a:xfrm>
            <a:off x="2511463" y="2636915"/>
            <a:ext cx="3589322" cy="590579"/>
          </a:xfrm>
          <a:prstGeom prst="curvedConnector3">
            <a:avLst>
              <a:gd name="adj1" fmla="val 53618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>
            <a:off x="4040250" y="3861048"/>
            <a:ext cx="1794661" cy="369007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18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687" y="1298320"/>
            <a:ext cx="6428478" cy="462492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50927" y="371158"/>
            <a:ext cx="731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Design Discipline Models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335" y="5733256"/>
            <a:ext cx="2729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prstClr val="black"/>
                </a:solidFill>
              </a:rPr>
              <a:t>Building Services Model</a:t>
            </a:r>
            <a:endParaRPr lang="en-GB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dley S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865" y="1556792"/>
            <a:ext cx="3655791" cy="266764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450927" y="371158"/>
            <a:ext cx="764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</a:t>
            </a:r>
            <a:r>
              <a:rPr lang="en-GB" sz="2400" dirty="0">
                <a:solidFill>
                  <a:prstClr val="black"/>
                </a:solidFill>
              </a:rPr>
              <a:t>Design Discipline Models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3863" y="5859806"/>
            <a:ext cx="1982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prstClr val="black"/>
                </a:solidFill>
              </a:rPr>
              <a:t>Structural Model</a:t>
            </a:r>
            <a:endParaRPr lang="en-GB" sz="2000" b="1" dirty="0">
              <a:solidFill>
                <a:prstClr val="black"/>
              </a:solidFill>
            </a:endParaRPr>
          </a:p>
        </p:txBody>
      </p:sp>
      <p:pic>
        <p:nvPicPr>
          <p:cNvPr id="12" name="Picture 11" descr="Dudley S3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9206" y="1556793"/>
            <a:ext cx="3786462" cy="266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4597" y="1487961"/>
            <a:ext cx="2664647" cy="164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809" y="3554657"/>
            <a:ext cx="2674877" cy="166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833" y="3333478"/>
            <a:ext cx="1176331" cy="227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1534" y="3630735"/>
            <a:ext cx="2886276" cy="140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3364" y="1517549"/>
            <a:ext cx="2804444" cy="154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1436" y="3333477"/>
            <a:ext cx="1091091" cy="214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990" y="1516140"/>
            <a:ext cx="2674877" cy="147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61945" y="5363547"/>
            <a:ext cx="1880131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>
                <a:solidFill>
                  <a:srgbClr val="3366FF"/>
                </a:solidFill>
              </a:rPr>
              <a:t>Structural Model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374190" y="3016502"/>
            <a:ext cx="1387945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 smtClean="0">
                <a:solidFill>
                  <a:srgbClr val="3366FF"/>
                </a:solidFill>
              </a:rPr>
              <a:t>MEP </a:t>
            </a:r>
            <a:r>
              <a:rPr lang="en-GB" dirty="0">
                <a:solidFill>
                  <a:srgbClr val="3366FF"/>
                </a:solidFill>
              </a:rPr>
              <a:t>Model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6001922" y="3061583"/>
            <a:ext cx="1281121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 err="1" smtClean="0">
                <a:solidFill>
                  <a:srgbClr val="3366FF"/>
                </a:solidFill>
              </a:rPr>
              <a:t>Plantroom</a:t>
            </a:r>
            <a:endParaRPr lang="en-GB" dirty="0">
              <a:solidFill>
                <a:srgbClr val="3366FF"/>
              </a:solidFill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355332" y="3061583"/>
            <a:ext cx="1389356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>
                <a:solidFill>
                  <a:srgbClr val="3366FF"/>
                </a:solidFill>
              </a:rPr>
              <a:t>Arch </a:t>
            </a:r>
            <a:r>
              <a:rPr lang="en-GB" dirty="0" smtClean="0">
                <a:solidFill>
                  <a:srgbClr val="3366FF"/>
                </a:solidFill>
              </a:rPr>
              <a:t>Model</a:t>
            </a:r>
            <a:endParaRPr lang="en-GB" dirty="0">
              <a:solidFill>
                <a:srgbClr val="3366FF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001922" y="5078972"/>
            <a:ext cx="1281121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 err="1" smtClean="0">
                <a:solidFill>
                  <a:srgbClr val="3366FF"/>
                </a:solidFill>
              </a:rPr>
              <a:t>Plantroom</a:t>
            </a:r>
            <a:endParaRPr lang="en-GB" dirty="0">
              <a:solidFill>
                <a:srgbClr val="3366FF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873474" y="5363547"/>
            <a:ext cx="1976761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47511" tIns="73756" rIns="147511" bIns="73756">
            <a:spAutoFit/>
          </a:bodyPr>
          <a:lstStyle/>
          <a:p>
            <a:r>
              <a:rPr lang="en-GB" dirty="0" smtClean="0">
                <a:solidFill>
                  <a:srgbClr val="3366FF"/>
                </a:solidFill>
              </a:rPr>
              <a:t>Mechanical </a:t>
            </a:r>
            <a:r>
              <a:rPr lang="en-GB" dirty="0">
                <a:solidFill>
                  <a:srgbClr val="3366FF"/>
                </a:solidFill>
              </a:rPr>
              <a:t>Risers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927" y="371158"/>
            <a:ext cx="764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Design Discipline Models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0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2808" y="2708275"/>
            <a:ext cx="2592266" cy="1563688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7997" y="4292600"/>
            <a:ext cx="2231780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6820" y="2349503"/>
            <a:ext cx="2261088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0"/>
          <p:cNvSpPr>
            <a:spLocks noChangeShapeType="1"/>
          </p:cNvSpPr>
          <p:nvPr/>
        </p:nvSpPr>
        <p:spPr bwMode="auto">
          <a:xfrm flipV="1">
            <a:off x="3955073" y="1628778"/>
            <a:ext cx="2126273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5073" y="3933825"/>
            <a:ext cx="2126273" cy="13668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3329" y="1196978"/>
            <a:ext cx="259226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554" y="5300666"/>
            <a:ext cx="265820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1346" y="836613"/>
            <a:ext cx="1994389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3955074" y="3500438"/>
            <a:ext cx="1661746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V="1">
            <a:off x="3090497" y="2060575"/>
            <a:ext cx="464526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2891204" y="4292603"/>
            <a:ext cx="1528396" cy="10080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6" name="Straight Connector 15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50927" y="371158"/>
            <a:ext cx="781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2d Deliverables from the BIM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50927" y="1124744"/>
            <a:ext cx="4572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Clash </a:t>
            </a:r>
            <a:r>
              <a:rPr lang="en-GB" sz="16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Detection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Clash detection is the responsibility of all project</a:t>
            </a:r>
          </a:p>
          <a:p>
            <a:r>
              <a:rPr lang="en-GB" sz="1600" dirty="0">
                <a:solidFill>
                  <a:prstClr val="black"/>
                </a:solidFill>
              </a:rPr>
              <a:t>stakeholders. Each Discipline BIM Coordinator</a:t>
            </a:r>
          </a:p>
          <a:p>
            <a:r>
              <a:rPr lang="en-GB" sz="1600" dirty="0">
                <a:solidFill>
                  <a:prstClr val="black"/>
                </a:solidFill>
              </a:rPr>
              <a:t>checks for interferences or conflicts after integrating</a:t>
            </a:r>
          </a:p>
          <a:p>
            <a:r>
              <a:rPr lang="en-GB" sz="1600" dirty="0">
                <a:solidFill>
                  <a:prstClr val="black"/>
                </a:solidFill>
              </a:rPr>
              <a:t>the models from other disciplines with their own</a:t>
            </a:r>
            <a:r>
              <a:rPr lang="en-GB" sz="1600" dirty="0" smtClean="0">
                <a:solidFill>
                  <a:prstClr val="black"/>
                </a:solidFill>
              </a:rPr>
              <a:t>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These are then issued for review with the aim of</a:t>
            </a:r>
          </a:p>
          <a:p>
            <a:r>
              <a:rPr lang="en-GB" sz="1600" dirty="0">
                <a:solidFill>
                  <a:prstClr val="black"/>
                </a:solidFill>
              </a:rPr>
              <a:t>resolving any clashes so that defects are avoided</a:t>
            </a:r>
          </a:p>
          <a:p>
            <a:r>
              <a:rPr lang="en-GB" sz="1600" dirty="0">
                <a:solidFill>
                  <a:prstClr val="black"/>
                </a:solidFill>
              </a:rPr>
              <a:t>during the construction phase</a:t>
            </a:r>
            <a:r>
              <a:rPr lang="en-GB" sz="1600" dirty="0" smtClean="0">
                <a:solidFill>
                  <a:prstClr val="black"/>
                </a:solidFill>
              </a:rPr>
              <a:t>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This </a:t>
            </a:r>
            <a:r>
              <a:rPr lang="en-GB" sz="1600" dirty="0">
                <a:solidFill>
                  <a:prstClr val="black"/>
                </a:solidFill>
              </a:rPr>
              <a:t>takes place </a:t>
            </a:r>
            <a:r>
              <a:rPr lang="en-GB" sz="1600" dirty="0" smtClean="0">
                <a:solidFill>
                  <a:prstClr val="black"/>
                </a:solidFill>
              </a:rPr>
              <a:t>at meetings </a:t>
            </a:r>
            <a:r>
              <a:rPr lang="en-GB" sz="1600" dirty="0">
                <a:solidFill>
                  <a:prstClr val="black"/>
                </a:solidFill>
              </a:rPr>
              <a:t>for which minutes are recorded and </a:t>
            </a:r>
            <a:r>
              <a:rPr lang="en-GB" sz="1600" dirty="0" smtClean="0">
                <a:solidFill>
                  <a:prstClr val="black"/>
                </a:solidFill>
              </a:rPr>
              <a:t>issued to </a:t>
            </a:r>
            <a:r>
              <a:rPr lang="en-GB" sz="1600" dirty="0">
                <a:solidFill>
                  <a:prstClr val="black"/>
                </a:solidFill>
              </a:rPr>
              <a:t>the delivery team and supply partners to act on</a:t>
            </a:r>
            <a:r>
              <a:rPr lang="en-GB" sz="1600" dirty="0" smtClean="0">
                <a:solidFill>
                  <a:prstClr val="black"/>
                </a:solidFill>
              </a:rPr>
              <a:t>.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>
                <a:solidFill>
                  <a:prstClr val="black"/>
                </a:solidFill>
              </a:rPr>
              <a:t>This must be carried out as set out in the BEP before</a:t>
            </a:r>
          </a:p>
          <a:p>
            <a:r>
              <a:rPr lang="en-GB" sz="1600" dirty="0">
                <a:solidFill>
                  <a:prstClr val="black"/>
                </a:solidFill>
              </a:rPr>
              <a:t>sign off can take place.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265" y="1196755"/>
            <a:ext cx="3038154" cy="205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265" y="3573019"/>
            <a:ext cx="3057570" cy="198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Clash Detection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927" y="1638375"/>
            <a:ext cx="4054604" cy="1292662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2000" dirty="0" smtClean="0">
                <a:solidFill>
                  <a:prstClr val="white"/>
                </a:solidFill>
              </a:rPr>
              <a:t>It is Each Disciplines’ Responsibility to clash check own model against other disciplines models</a:t>
            </a:r>
          </a:p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0927" y="2937138"/>
            <a:ext cx="4054604" cy="707886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2000"/>
            </a:lvl1pPr>
          </a:lstStyle>
          <a:p>
            <a:pPr algn="ctr"/>
            <a:r>
              <a:rPr lang="en-GB" dirty="0">
                <a:solidFill>
                  <a:prstClr val="white"/>
                </a:solidFill>
              </a:rPr>
              <a:t>Clashes recorded, issued and tracked for </a:t>
            </a:r>
            <a:r>
              <a:rPr lang="en-GB" dirty="0" smtClean="0">
                <a:solidFill>
                  <a:prstClr val="white"/>
                </a:solidFill>
              </a:rPr>
              <a:t>action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927" y="3645024"/>
            <a:ext cx="4054604" cy="19389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/>
            </a:lvl1pPr>
          </a:lstStyle>
          <a:p>
            <a:endParaRPr lang="en-GB" dirty="0">
              <a:solidFill>
                <a:prstClr val="white"/>
              </a:solidFill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All Carried out as </a:t>
            </a:r>
            <a:r>
              <a:rPr lang="en-GB" dirty="0" smtClean="0">
                <a:solidFill>
                  <a:prstClr val="white"/>
                </a:solidFill>
              </a:rPr>
              <a:t>agreed </a:t>
            </a:r>
            <a:r>
              <a:rPr lang="en-GB" dirty="0">
                <a:solidFill>
                  <a:prstClr val="white"/>
                </a:solidFill>
              </a:rPr>
              <a:t>in the </a:t>
            </a:r>
            <a:r>
              <a:rPr lang="en-GB" dirty="0" smtClean="0">
                <a:solidFill>
                  <a:prstClr val="white"/>
                </a:solidFill>
              </a:rPr>
              <a:t>BEP</a:t>
            </a:r>
          </a:p>
          <a:p>
            <a:pPr algn="ctr"/>
            <a:r>
              <a:rPr lang="en-GB" dirty="0" smtClean="0">
                <a:solidFill>
                  <a:prstClr val="white"/>
                </a:solidFill>
              </a:rPr>
              <a:t>BIM Execution Plan</a:t>
            </a:r>
            <a:endParaRPr lang="en-GB" dirty="0">
              <a:solidFill>
                <a:prstClr val="white"/>
              </a:solidFill>
            </a:endParaRPr>
          </a:p>
          <a:p>
            <a:endParaRPr lang="en-GB" dirty="0" smtClean="0">
              <a:solidFill>
                <a:prstClr val="white"/>
              </a:solidFill>
            </a:endParaRPr>
          </a:p>
          <a:p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70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cv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101" y="1111194"/>
            <a:ext cx="3463210" cy="3745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cv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972" y="1041026"/>
            <a:ext cx="2103460" cy="227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clash detect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5089" y="2971319"/>
            <a:ext cx="5004236" cy="3049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50928" y="371155"/>
            <a:ext cx="6668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Clash Prevention</a:t>
            </a:r>
          </a:p>
          <a:p>
            <a:endParaRPr lang="en-GB" sz="2400" dirty="0">
              <a:solidFill>
                <a:prstClr val="black"/>
              </a:solidFill>
            </a:endParaRPr>
          </a:p>
          <a:p>
            <a:endParaRPr lang="en-GB" sz="2400" dirty="0" smtClean="0">
              <a:solidFill>
                <a:prstClr val="black"/>
              </a:solidFill>
            </a:endParaRP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943512" y="2780928"/>
            <a:ext cx="1262910" cy="12961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111066" y="3104778"/>
            <a:ext cx="1262910" cy="12961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69229" y="1504578"/>
            <a:ext cx="1262910" cy="12961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4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Clash-Rep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458" y="908719"/>
            <a:ext cx="8117196" cy="5184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4051" y="1423961"/>
            <a:ext cx="3447595" cy="4319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Clash Prevention</a:t>
            </a:r>
            <a:endParaRPr lang="en-GB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50927" y="1052739"/>
            <a:ext cx="2127006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Render from Revit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450927" y="3537668"/>
            <a:ext cx="1994068" cy="979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Photo from completed building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Visualisation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2028" y="980307"/>
            <a:ext cx="3409263" cy="2196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3" descr="J:\2013\130021 - LBoH - Feltham Hill Jnr School\Architects\17-0 Technical\17-5 Photographs\2014.08.27 ANG Site Inspection\Compressed\x1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6388" y="3645024"/>
            <a:ext cx="3421799" cy="2478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3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50927" y="1052739"/>
            <a:ext cx="2127006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Render from Revit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450927" y="3537668"/>
            <a:ext cx="1994068" cy="979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Photo from completed building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Visualisation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3" name="Picture 2" descr="J:\2013\130021 - LBoH - Feltham Hill Jnr School\Architects\17-0 Technical\17-5 Photographs\2014.08.27 ANG Site Inspection\Compressed\x09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9526" y="4056021"/>
            <a:ext cx="2660666" cy="2367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436" y="1147747"/>
            <a:ext cx="2658757" cy="2329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746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50927" y="1052739"/>
            <a:ext cx="2127006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Render from Revit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450927" y="3537668"/>
            <a:ext cx="1994068" cy="979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Photo from completed building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Visualisation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3" name="Picture 2" descr="J:\2013\130021 - LBoH - Feltham Hill Jnr School\Architects\17-0 Technical\17-5 Photographs\2014.08.27 ANG Site Inspection\Compressed\x09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7873" y="3794499"/>
            <a:ext cx="3401984" cy="246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6923" y="975382"/>
            <a:ext cx="3263887" cy="2525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685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BIM Benefits </a:t>
            </a:r>
            <a:r>
              <a:rPr lang="en-GB" sz="2400" dirty="0" smtClean="0">
                <a:solidFill>
                  <a:prstClr val="black"/>
                </a:solidFill>
              </a:rPr>
              <a:t>: Visualisation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2009125" y="5547176"/>
            <a:ext cx="12563329" cy="886166"/>
          </a:xfrm>
          <a:prstGeom prst="rect">
            <a:avLst/>
          </a:prstGeom>
        </p:spPr>
        <p:txBody>
          <a:bodyPr lIns="147511" tIns="73756" rIns="147511" bIns="73756">
            <a:normAutofit/>
          </a:bodyPr>
          <a:lstStyle/>
          <a:p>
            <a:pPr algn="ctr" eaLnBrk="1" hangingPunct="1"/>
            <a:r>
              <a:rPr lang="en-GB" sz="1800" dirty="0">
                <a:latin typeface="+mn-lt"/>
                <a:ea typeface="+mn-ea"/>
                <a:cs typeface="+mn-cs"/>
              </a:rPr>
              <a:t>Stourbridge College – Brierley Hill Campus 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2444996" y="1233740"/>
            <a:ext cx="3619495" cy="4425950"/>
            <a:chOff x="1240318" y="116632"/>
            <a:chExt cx="6516216" cy="5810806"/>
          </a:xfrm>
        </p:grpSpPr>
        <p:pic>
          <p:nvPicPr>
            <p:cNvPr id="9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318" y="116632"/>
              <a:ext cx="6503790" cy="2664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318" y="3068960"/>
              <a:ext cx="6516216" cy="2858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450927" y="1235951"/>
            <a:ext cx="1320798" cy="64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11" tIns="73756" rIns="147511" bIns="73756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Render from Revit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517396" y="4476308"/>
            <a:ext cx="1730366" cy="88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7511" tIns="73756" rIns="147511" bIns="73756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Photo from completed building</a:t>
            </a:r>
          </a:p>
        </p:txBody>
      </p:sp>
    </p:spTree>
    <p:extLst>
      <p:ext uri="{BB962C8B-B14F-4D97-AF65-F5344CB8AC3E}">
        <p14:creationId xmlns:p14="http://schemas.microsoft.com/office/powerpoint/2010/main" val="4351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417693" y="980731"/>
            <a:ext cx="8020002" cy="2800767"/>
          </a:xfrm>
          <a:prstGeom prst="rect">
            <a:avLst/>
          </a:prstGeom>
        </p:spPr>
        <p:txBody>
          <a:bodyPr wrap="square" numCol="1" spcCol="324000">
            <a:spAutoFit/>
          </a:bodyPr>
          <a:lstStyle/>
          <a:p>
            <a:r>
              <a:rPr lang="en-GB" sz="24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The Common </a:t>
            </a:r>
            <a:r>
              <a:rPr lang="en-GB" sz="24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Data </a:t>
            </a:r>
            <a:r>
              <a:rPr lang="en-GB" sz="24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Environment is…..</a:t>
            </a:r>
          </a:p>
          <a:p>
            <a:endParaRPr lang="en-GB" sz="160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GB" sz="1600" b="1" dirty="0" smtClean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r>
              <a:rPr lang="en-GB" sz="2000" dirty="0">
                <a:solidFill>
                  <a:prstClr val="black"/>
                </a:solidFill>
              </a:rPr>
              <a:t>“a single-source of information for any given project, used to collect, manage and disseminate all relevant approved project documents for multidisciplinary teams in a managed process”. It may use a project server, extranet, a file-based retrieval system or other suitable toolset</a:t>
            </a:r>
            <a:r>
              <a:rPr lang="en-GB" sz="2000" dirty="0" smtClean="0">
                <a:solidFill>
                  <a:prstClr val="black"/>
                </a:solidFill>
              </a:rPr>
              <a:t>.</a:t>
            </a:r>
          </a:p>
          <a:p>
            <a:endParaRPr lang="en-GB" sz="200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r>
              <a:rPr lang="en-GB" sz="2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(BS1192:2007)</a:t>
            </a:r>
            <a:endParaRPr lang="en-GB" sz="200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928" y="371158"/>
            <a:ext cx="666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London Borough of Hounslow – A BIM Case Study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2086" y="4025227"/>
            <a:ext cx="1703195" cy="107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994" y="5068146"/>
            <a:ext cx="2174016" cy="78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125" y="4274926"/>
            <a:ext cx="1135855" cy="79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3158" y="4683718"/>
            <a:ext cx="1098306" cy="116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31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33741" y="382595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Benefits: Common Data environment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78" y="1202342"/>
            <a:ext cx="6713361" cy="472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58795" y="2981920"/>
            <a:ext cx="5761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Traditional working</a:t>
            </a:r>
            <a:endParaRPr lang="en-US" sz="5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7774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33741" y="382595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BIM Benefits: Common Data environment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2651" y="1052736"/>
            <a:ext cx="4534518" cy="4920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42963" y="2981920"/>
            <a:ext cx="5992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Level 2 BIM working</a:t>
            </a:r>
            <a:endParaRPr lang="en-US" sz="5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5515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7" y="371158"/>
            <a:ext cx="6181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Lesson learnt – Pick Everard Architects Experience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2081" y="908720"/>
            <a:ext cx="6420860" cy="706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srgbClr val="00B050"/>
                </a:solidFill>
              </a:rPr>
              <a:t>Pros: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Facilitated </a:t>
            </a:r>
            <a:r>
              <a:rPr lang="en-GB" b="1" dirty="0">
                <a:solidFill>
                  <a:prstClr val="black"/>
                </a:solidFill>
              </a:rPr>
              <a:t>easier and more effective communication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Increased Knowledge </a:t>
            </a:r>
            <a:r>
              <a:rPr lang="en-GB" dirty="0" smtClean="0">
                <a:solidFill>
                  <a:prstClr val="black"/>
                </a:solidFill>
              </a:rPr>
              <a:t>of other disciplines design development.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More immediate </a:t>
            </a:r>
            <a:r>
              <a:rPr lang="en-GB" b="1" dirty="0" smtClean="0">
                <a:solidFill>
                  <a:prstClr val="black"/>
                </a:solidFill>
              </a:rPr>
              <a:t>visual feedback </a:t>
            </a:r>
            <a:r>
              <a:rPr lang="en-GB" dirty="0" smtClean="0">
                <a:solidFill>
                  <a:prstClr val="black"/>
                </a:solidFill>
              </a:rPr>
              <a:t>of design decisions – Walkthroughs, Renders.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Quicker design decisions </a:t>
            </a:r>
            <a:r>
              <a:rPr lang="en-GB" dirty="0" smtClean="0">
                <a:solidFill>
                  <a:prstClr val="black"/>
                </a:solidFill>
              </a:rPr>
              <a:t>driven by energy analysis.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Quick, high quality views </a:t>
            </a:r>
            <a:r>
              <a:rPr lang="en-GB" dirty="0" smtClean="0">
                <a:solidFill>
                  <a:prstClr val="black"/>
                </a:solidFill>
              </a:rPr>
              <a:t>were always available.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Efficiency of scale</a:t>
            </a:r>
            <a:r>
              <a:rPr lang="en-GB" dirty="0" smtClean="0">
                <a:solidFill>
                  <a:prstClr val="black"/>
                </a:solidFill>
              </a:rPr>
              <a:t>, repeatability (30+ similar school projects)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srgbClr val="FF0000"/>
                </a:solidFill>
              </a:rPr>
              <a:t>Cons: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EIRs</a:t>
            </a:r>
            <a:r>
              <a:rPr lang="en-GB" dirty="0" smtClean="0">
                <a:solidFill>
                  <a:prstClr val="black"/>
                </a:solidFill>
              </a:rPr>
              <a:t> or </a:t>
            </a:r>
            <a:r>
              <a:rPr lang="en-GB" b="1" dirty="0" smtClean="0">
                <a:solidFill>
                  <a:prstClr val="black"/>
                </a:solidFill>
              </a:rPr>
              <a:t>Employers Information Requirements </a:t>
            </a:r>
            <a:r>
              <a:rPr lang="en-GB" dirty="0" smtClean="0">
                <a:solidFill>
                  <a:prstClr val="black"/>
                </a:solidFill>
              </a:rPr>
              <a:t>were not sufficiently developed to allow timely </a:t>
            </a:r>
            <a:r>
              <a:rPr lang="en-GB" b="1" dirty="0" smtClean="0">
                <a:solidFill>
                  <a:prstClr val="black"/>
                </a:solidFill>
              </a:rPr>
              <a:t>BIM</a:t>
            </a:r>
            <a:r>
              <a:rPr lang="en-GB" dirty="0" smtClean="0">
                <a:solidFill>
                  <a:prstClr val="black"/>
                </a:solidFill>
              </a:rPr>
              <a:t> execution planning.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3d Point Cloud surveys </a:t>
            </a:r>
            <a:r>
              <a:rPr lang="en-GB" dirty="0" smtClean="0">
                <a:solidFill>
                  <a:prstClr val="black"/>
                </a:solidFill>
              </a:rPr>
              <a:t>and existing BIM models generated form them, </a:t>
            </a:r>
            <a:r>
              <a:rPr lang="en-GB" dirty="0" err="1" smtClean="0">
                <a:solidFill>
                  <a:prstClr val="black"/>
                </a:solidFill>
              </a:rPr>
              <a:t>unrelaiable</a:t>
            </a:r>
            <a:r>
              <a:rPr lang="en-GB" dirty="0" smtClean="0">
                <a:solidFill>
                  <a:prstClr val="black"/>
                </a:solidFill>
              </a:rPr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Significant </a:t>
            </a:r>
            <a:r>
              <a:rPr lang="en-GB" b="1" dirty="0">
                <a:solidFill>
                  <a:prstClr val="black"/>
                </a:solidFill>
              </a:rPr>
              <a:t>rework </a:t>
            </a:r>
            <a:r>
              <a:rPr lang="en-GB" dirty="0">
                <a:solidFill>
                  <a:prstClr val="black"/>
                </a:solidFill>
              </a:rPr>
              <a:t>needed to produce reliable </a:t>
            </a:r>
            <a:r>
              <a:rPr lang="en-GB" b="1" dirty="0">
                <a:solidFill>
                  <a:prstClr val="black"/>
                </a:solidFill>
              </a:rPr>
              <a:t>existing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models.</a:t>
            </a:r>
            <a:endParaRPr lang="en-GB" dirty="0">
              <a:solidFill>
                <a:prstClr val="black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Design And Build procurement route did not make sufficient allowance for Level of detail, sequence and delivery </a:t>
            </a:r>
            <a:r>
              <a:rPr lang="en-GB" smtClean="0">
                <a:solidFill>
                  <a:prstClr val="black"/>
                </a:solidFill>
              </a:rPr>
              <a:t>of BIM project </a:t>
            </a:r>
            <a:r>
              <a:rPr lang="en-GB" dirty="0" smtClean="0">
                <a:solidFill>
                  <a:prstClr val="black"/>
                </a:solidFill>
              </a:rPr>
              <a:t>information.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</a:pP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5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Top Benefits Reported…..So far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60084" y="1124747"/>
            <a:ext cx="611514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4F81BD">
                    <a:lumMod val="75000"/>
                  </a:srgbClr>
                </a:solidFill>
              </a:rPr>
              <a:t>Easier and more effective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F81BD">
                    <a:lumMod val="75000"/>
                  </a:srgbClr>
                </a:solidFill>
              </a:rPr>
              <a:t>Lower construction costs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F81BD">
                    <a:lumMod val="75000"/>
                  </a:srgbClr>
                </a:solidFill>
              </a:rPr>
              <a:t>Fewer errors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4F81BD">
                  <a:lumMod val="75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F81BD">
                    <a:lumMod val="75000"/>
                  </a:srgbClr>
                </a:solidFill>
              </a:rPr>
              <a:t>Less rework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4F81BD">
                  <a:lumMod val="75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F81BD">
                    <a:lumMod val="75000"/>
                  </a:srgbClr>
                </a:solidFill>
              </a:rPr>
              <a:t>Increases co-ordination of documents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4F81BD">
                  <a:lumMod val="75000"/>
                </a:srgb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F81BD">
                    <a:lumMod val="75000"/>
                  </a:srgbClr>
                </a:solidFill>
              </a:rPr>
              <a:t>Improves productivity due to easy retrieval of information</a:t>
            </a:r>
          </a:p>
          <a:p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endParaRPr lang="en-GB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4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928" y="371158"/>
            <a:ext cx="5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Questions?</a:t>
            </a:r>
            <a:endParaRPr lang="en-GB" sz="2400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430165" y="6093299"/>
            <a:ext cx="1680407" cy="660845"/>
            <a:chOff x="8049344" y="6093296"/>
            <a:chExt cx="1820441" cy="66084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9344" y="6093296"/>
              <a:ext cx="1820441" cy="66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H="1">
              <a:off x="9140836" y="6135686"/>
              <a:ext cx="72008" cy="2456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840843" y="3225552"/>
            <a:ext cx="4121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Questions?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20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" y="764704"/>
            <a:ext cx="827036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44996" y="3176344"/>
            <a:ext cx="4542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latin typeface="Palatino Linotype" panose="02040502050505030304" pitchFamily="18" charset="0"/>
              </a:rPr>
              <a:t>www.pickeverard.co.uk</a:t>
            </a:r>
            <a:endParaRPr lang="en-GB" sz="32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 4 3Holding SlidecorrectFontNEWSPO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0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ChangeArrowheads="1"/>
          </p:cNvSpPr>
          <p:nvPr/>
        </p:nvSpPr>
        <p:spPr bwMode="auto">
          <a:xfrm>
            <a:off x="539750" y="0"/>
            <a:ext cx="2879725" cy="5257800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539750" y="3500438"/>
            <a:ext cx="270033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ACES Conference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Asset Management and Valuation Workshop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10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1" smtClean="0">
              <a:solidFill>
                <a:srgbClr val="FFFFFF"/>
              </a:solidFill>
            </a:endParaRPr>
          </a:p>
        </p:txBody>
      </p:sp>
      <p:pic>
        <p:nvPicPr>
          <p:cNvPr id="5124" name="Picture 10" descr="button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0813"/>
            <a:ext cx="12192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18"/>
          <p:cNvSpPr>
            <a:spLocks noChangeArrowheads="1"/>
          </p:cNvSpPr>
          <p:nvPr/>
        </p:nvSpPr>
        <p:spPr bwMode="auto">
          <a:xfrm>
            <a:off x="558800" y="4678363"/>
            <a:ext cx="419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Aft>
                <a:spcPct val="0"/>
              </a:spcAft>
              <a:buClr>
                <a:srgbClr val="00457C"/>
              </a:buClr>
              <a:buSzPct val="125000"/>
              <a:buFontTx/>
              <a:buNone/>
            </a:pPr>
            <a:r>
              <a:rPr lang="en-GB" altLang="en-US" sz="1400" smtClean="0">
                <a:solidFill>
                  <a:srgbClr val="FFFFFF"/>
                </a:solidFill>
              </a:rPr>
              <a:t>Thursday 11</a:t>
            </a:r>
            <a:r>
              <a:rPr lang="en-GB" altLang="en-US" sz="1400" baseline="30000" smtClean="0">
                <a:solidFill>
                  <a:srgbClr val="FFFFFF"/>
                </a:solidFill>
              </a:rPr>
              <a:t>th</a:t>
            </a:r>
            <a:r>
              <a:rPr lang="en-GB" altLang="en-US" sz="1400" smtClean="0">
                <a:solidFill>
                  <a:srgbClr val="FFFFFF"/>
                </a:solidFill>
              </a:rPr>
              <a:t> September 2014 </a:t>
            </a:r>
          </a:p>
        </p:txBody>
      </p:sp>
      <p:sp>
        <p:nvSpPr>
          <p:cNvPr id="5126" name="TextBox 1"/>
          <p:cNvSpPr txBox="1">
            <a:spLocks noChangeArrowheads="1"/>
          </p:cNvSpPr>
          <p:nvPr/>
        </p:nvSpPr>
        <p:spPr bwMode="auto">
          <a:xfrm>
            <a:off x="684213" y="333375"/>
            <a:ext cx="25558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300" smtClean="0">
                <a:solidFill>
                  <a:srgbClr val="FFFFFF"/>
                </a:solidFill>
              </a:rPr>
              <a:t>A</a:t>
            </a:r>
            <a:r>
              <a:rPr lang="en-GB" altLang="en-US" sz="1300" b="1" smtClean="0">
                <a:solidFill>
                  <a:srgbClr val="FFFFFF"/>
                </a:solidFill>
              </a:rPr>
              <a:t> Bilfinger Real Estate</a:t>
            </a:r>
            <a:br>
              <a:rPr lang="en-GB" altLang="en-US" sz="1300" b="1" smtClean="0">
                <a:solidFill>
                  <a:srgbClr val="FFFFFF"/>
                </a:solidFill>
              </a:rPr>
            </a:br>
            <a:r>
              <a:rPr lang="en-GB" altLang="en-US" sz="1300" smtClean="0">
                <a:solidFill>
                  <a:srgbClr val="FFFFFF"/>
                </a:solidFill>
              </a:rPr>
              <a:t>company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14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Panel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1700213"/>
            <a:ext cx="5905500" cy="4105275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John Jones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National Senior Director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GVA</a:t>
            </a:r>
          </a:p>
          <a:p>
            <a:pPr marL="0" indent="0" eaLnBrk="1" hangingPunct="1">
              <a:buFontTx/>
              <a:buNone/>
              <a:defRPr/>
            </a:pPr>
            <a:endParaRPr lang="en-GB" altLang="en-US" sz="18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1800" dirty="0"/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Benjamin Moorhouse 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Director – Asset Management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GVA</a:t>
            </a:r>
          </a:p>
          <a:p>
            <a:pPr marL="0" indent="0" eaLnBrk="1" hangingPunct="1">
              <a:buFontTx/>
              <a:buNone/>
              <a:defRPr/>
            </a:pPr>
            <a:endParaRPr lang="en-GB" altLang="en-US" sz="18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1800" dirty="0"/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John Wood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Co-Founder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800" dirty="0" smtClean="0"/>
              <a:t>The Other Retail Group</a:t>
            </a:r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pic>
        <p:nvPicPr>
          <p:cNvPr id="614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4" t="13045" r="19110"/>
          <a:stretch>
            <a:fillRect/>
          </a:stretch>
        </p:blipFill>
        <p:spPr bwMode="auto">
          <a:xfrm>
            <a:off x="735013" y="4751388"/>
            <a:ext cx="1152525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9"/>
          <a:stretch>
            <a:fillRect/>
          </a:stretch>
        </p:blipFill>
        <p:spPr bwMode="auto">
          <a:xfrm>
            <a:off x="684213" y="1557338"/>
            <a:ext cx="107473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192"/>
          <a:stretch>
            <a:fillRect/>
          </a:stretch>
        </p:blipFill>
        <p:spPr bwMode="auto">
          <a:xfrm>
            <a:off x="717550" y="3141663"/>
            <a:ext cx="109696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9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Introduction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7704138" cy="410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Does your organisation have a property </a:t>
            </a:r>
            <a:r>
              <a:rPr lang="en-GB" altLang="en-US" sz="1800" dirty="0"/>
              <a:t>a</a:t>
            </a:r>
            <a:r>
              <a:rPr lang="en-GB" altLang="en-US" sz="1800" dirty="0" smtClean="0"/>
              <a:t>sset </a:t>
            </a:r>
            <a:r>
              <a:rPr lang="en-GB" altLang="en-US" sz="1800" dirty="0"/>
              <a:t>m</a:t>
            </a:r>
            <a:r>
              <a:rPr lang="en-GB" altLang="en-US" sz="1800" dirty="0" smtClean="0"/>
              <a:t>anagement </a:t>
            </a:r>
            <a:r>
              <a:rPr lang="en-GB" altLang="en-US" sz="1800" dirty="0"/>
              <a:t>p</a:t>
            </a:r>
            <a:r>
              <a:rPr lang="en-GB" altLang="en-US" sz="1800" dirty="0" smtClean="0"/>
              <a:t>lan or a </a:t>
            </a:r>
            <a:r>
              <a:rPr lang="en-GB" altLang="en-US" sz="1800" dirty="0"/>
              <a:t>s</a:t>
            </a:r>
            <a:r>
              <a:rPr lang="en-GB" altLang="en-US" sz="1800" dirty="0" smtClean="0"/>
              <a:t>trategic </a:t>
            </a:r>
            <a:r>
              <a:rPr lang="en-GB" altLang="en-US" sz="1800" dirty="0"/>
              <a:t>p</a:t>
            </a:r>
            <a:r>
              <a:rPr lang="en-GB" altLang="en-US" sz="1800" dirty="0" smtClean="0"/>
              <a:t>lan?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Have you been asked to prepare an up to date plan?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When was the previous plan conceived and issued?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What is an asset  </a:t>
            </a:r>
            <a:r>
              <a:rPr lang="en-GB" altLang="en-US" sz="1800" dirty="0"/>
              <a:t>m</a:t>
            </a:r>
            <a:r>
              <a:rPr lang="en-GB" altLang="en-US" sz="1800" dirty="0" smtClean="0"/>
              <a:t>anagement? </a:t>
            </a:r>
          </a:p>
          <a:p>
            <a:pPr eaLnBrk="1" hangingPunct="1">
              <a:lnSpc>
                <a:spcPct val="120000"/>
              </a:lnSpc>
              <a:defRPr/>
            </a:pPr>
            <a:endParaRPr lang="en-GB" altLang="en-US" sz="18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There is a housing shortage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There are still more cuts to come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There is an ‘late’ Autumn statement coming up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The Scottish referendum YES or NO?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2015 election</a:t>
            </a:r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3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Remember 2007?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7704138" cy="410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Lehman </a:t>
            </a:r>
            <a:r>
              <a:rPr lang="en-GB" altLang="en-US" sz="1800" dirty="0"/>
              <a:t>Brothers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Recession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Debt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Austerity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Euro crisis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Retail closures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Energy prices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Climate change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Terrorism</a:t>
            </a:r>
          </a:p>
          <a:p>
            <a:pPr>
              <a:lnSpc>
                <a:spcPct val="120000"/>
              </a:lnSpc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687638"/>
            <a:ext cx="2298700" cy="2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2687638"/>
            <a:ext cx="1966913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8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Century Gothic" pitchFamily="34" charset="0"/>
              </a:rPr>
              <a:t>What was then?</a:t>
            </a:r>
          </a:p>
        </p:txBody>
      </p:sp>
      <p:pic>
        <p:nvPicPr>
          <p:cNvPr id="921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4252913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3357563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 descr="https://encrypted-tbn0.gstatic.com/images?q=tbn:ANd9GcTJZ4ug2hxujzVqtpbvIhhQmhADuese7wGRdPcg7GzQDdZp3k8Jlzl7yW69Iw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278063"/>
            <a:ext cx="161290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https://encrypted-tbn1.gstatic.com/images?q=tbn:ANd9GcTkW5qp2bLjxxlbRgUV8O1SSl-oFRUa7NWpJOcB9vz-kN8upBw9vPv5n7Y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316038"/>
            <a:ext cx="24860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E.on's coal-fired Ratcliffe-on-Soar power station in Nottinghamshi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1487488"/>
            <a:ext cx="29972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http://euobserver.com/media/8/54ed0e5830ca07dda2870aa1ed8dd88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2757488"/>
            <a:ext cx="1966912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0" descr="File:2007 Chicago Marathon runners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086225"/>
            <a:ext cx="1558925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2" descr="Bruce Tes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130800"/>
            <a:ext cx="223202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4" descr="http://www.bathcatsanddogshome.org.uk/userfiles/images/helping%20in%20the%20shop%20for%20web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0" y="3602038"/>
            <a:ext cx="1905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4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Century Gothic" pitchFamily="34" charset="0"/>
              </a:rPr>
              <a:t>So what’s new?</a:t>
            </a:r>
          </a:p>
        </p:txBody>
      </p:sp>
      <p:pic>
        <p:nvPicPr>
          <p:cNvPr id="1024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939925"/>
            <a:ext cx="15525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1654175"/>
            <a:ext cx="15113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5275263"/>
            <a:ext cx="1889125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624013"/>
            <a:ext cx="2208212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92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3716338"/>
            <a:ext cx="1687513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92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652963"/>
            <a:ext cx="14414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2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390900"/>
            <a:ext cx="16764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92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0" y="2241550"/>
            <a:ext cx="16192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4724400"/>
            <a:ext cx="20732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4" descr="Tess Claudi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971925"/>
            <a:ext cx="1998663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1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The commercial property market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7704138" cy="410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Speculative development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Speculative investment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/>
              <a:t>London </a:t>
            </a:r>
            <a:r>
              <a:rPr lang="en-GB" altLang="en-US" sz="1800" dirty="0" smtClean="0"/>
              <a:t>is ever growing – the residential express train </a:t>
            </a:r>
            <a:endParaRPr lang="en-GB" altLang="en-US" sz="1800" dirty="0"/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Regional growth – core </a:t>
            </a:r>
            <a:r>
              <a:rPr lang="en-GB" altLang="en-US" sz="1800" dirty="0"/>
              <a:t>c</a:t>
            </a:r>
            <a:r>
              <a:rPr lang="en-GB" altLang="en-US" sz="1800" dirty="0" smtClean="0"/>
              <a:t>ities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Student housing and PRS</a:t>
            </a:r>
          </a:p>
          <a:p>
            <a:pPr eaLnBrk="1" hangingPunct="1"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pic>
        <p:nvPicPr>
          <p:cNvPr id="11268" name="Picture 18" descr="https://encrypted-tbn1.gstatic.com/images?q=tbn:ANd9GcTrdraS_F4kolr-xsm346RF3Rrh3a-m4BIFcjxXBIdAApxfmJXUXQpiOd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17850"/>
            <a:ext cx="20367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4" descr="http://i3.mirror.co.uk/incoming/article3018703.ece/alternates/s615/Peruzzi-House-apartment-block-at-The-Rock-in-Bury-town-cent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413" y="4797425"/>
            <a:ext cx="259873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0" descr="Liverpool Public Real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1"/>
          <a:stretch>
            <a:fillRect/>
          </a:stretch>
        </p:blipFill>
        <p:spPr bwMode="auto">
          <a:xfrm>
            <a:off x="3838575" y="4652963"/>
            <a:ext cx="2179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8" descr="Community at Hear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4021138"/>
            <a:ext cx="296227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3441700"/>
            <a:ext cx="181451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4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The commercial property market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7704138" cy="4105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Shorter flexible leases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SME growth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The knowledge </a:t>
            </a:r>
            <a:r>
              <a:rPr lang="en-GB" altLang="en-US" sz="1800" dirty="0"/>
              <a:t>e</a:t>
            </a:r>
            <a:r>
              <a:rPr lang="en-GB" altLang="en-US" sz="1800" dirty="0" smtClean="0"/>
              <a:t>conomy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Click and collect – logistics and delivery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Leisure, food, entertainment &amp; football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Destination and place making – new BIDS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GB" altLang="en-US" sz="1800" dirty="0" smtClean="0"/>
              <a:t>Energy and alternatives</a:t>
            </a:r>
          </a:p>
          <a:p>
            <a:pPr eaLnBrk="1" hangingPunct="1">
              <a:defRPr/>
            </a:pPr>
            <a:endParaRPr lang="en-GB" altLang="en-US" sz="1800" dirty="0" smtClean="0"/>
          </a:p>
          <a:p>
            <a:pPr eaLnBrk="1" hangingPunct="1">
              <a:defRPr/>
            </a:pPr>
            <a:endParaRPr lang="en-GB" altLang="en-US" sz="1800" dirty="0" smtClean="0"/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pic>
        <p:nvPicPr>
          <p:cNvPr id="12292" name="Picture 2" descr="http://stevehynd.files.wordpress.com/2012/08/brixtonvillage014.jpg?w=300&amp;h=199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1384300"/>
            <a:ext cx="2189162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2" descr="Entertainment Cwmbr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33938"/>
            <a:ext cx="1928812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 descr="http://www.fmiw.co.uk/images/90/en49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078163"/>
            <a:ext cx="2033587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833938"/>
            <a:ext cx="1735137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5022850"/>
            <a:ext cx="1917700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4" descr="https://encrypted-tbn0.gstatic.com/images?q=tbn:ANd9GcSjs7le24lPT9FWKS6QYUNo3izIicL4khgP1WLsa6kMdM0KXIaZI0nav2lB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/>
          <a:stretch>
            <a:fillRect/>
          </a:stretch>
        </p:blipFill>
        <p:spPr bwMode="auto">
          <a:xfrm>
            <a:off x="2484438" y="4584700"/>
            <a:ext cx="19272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Property asset management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7704138" cy="4105275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So in </a:t>
            </a:r>
            <a:r>
              <a:rPr lang="en-GB" altLang="en-US" sz="1800" dirty="0"/>
              <a:t>the period since 2007 the environment  in which any organisation operates has changed </a:t>
            </a:r>
            <a:r>
              <a:rPr lang="en-GB" altLang="en-US" sz="1800" dirty="0" smtClean="0"/>
              <a:t>considerably</a:t>
            </a:r>
            <a:endParaRPr lang="en-GB" altLang="en-US" sz="1800" dirty="0"/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Property is a powerful force in organisational change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Property assets are an important part of the way organisations support and </a:t>
            </a:r>
            <a:r>
              <a:rPr lang="en-GB" altLang="en-US" sz="1800" dirty="0"/>
              <a:t>e</a:t>
            </a:r>
            <a:r>
              <a:rPr lang="en-GB" altLang="en-US" sz="1800" dirty="0" smtClean="0"/>
              <a:t>nable transformation of service delivery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Property should be managed effectively to provide best value for services and customers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Property portfolios are a valuable resource, but can cost considerable sums to manage and maintain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Best value includes social, economic and environmental benefit</a:t>
            </a: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63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62125"/>
            <a:ext cx="7848600" cy="4475163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Property asset </a:t>
            </a:r>
            <a:r>
              <a:rPr lang="en-GB" altLang="en-US" sz="1800" dirty="0"/>
              <a:t>m</a:t>
            </a:r>
            <a:r>
              <a:rPr lang="en-GB" altLang="en-US" sz="1800" dirty="0" smtClean="0"/>
              <a:t>anagement in the public sector has focused on reducing the cost base and production of savings.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But the management of a property portfolio can play a significant role in regeneration &amp; growth, service delivery and operational quality and efficiency.</a:t>
            </a: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/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Manage assets </a:t>
            </a:r>
            <a:r>
              <a:rPr lang="en-GB" altLang="en-US" sz="1800" dirty="0"/>
              <a:t>d</a:t>
            </a:r>
            <a:r>
              <a:rPr lang="en-GB" altLang="en-US" sz="1800" dirty="0" smtClean="0"/>
              <a:t>ifferently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Manage effectively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Manage risk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Manage for regenerate and growth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Manage the environment</a:t>
            </a:r>
          </a:p>
          <a:p>
            <a:pPr>
              <a:defRPr/>
            </a:pPr>
            <a:endParaRPr lang="en-GB" altLang="en-US" sz="1800" dirty="0" smtClean="0"/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Public sector property asset management</a:t>
            </a:r>
          </a:p>
        </p:txBody>
      </p:sp>
    </p:spTree>
    <p:extLst>
      <p:ext uri="{BB962C8B-B14F-4D97-AF65-F5344CB8AC3E}">
        <p14:creationId xmlns:p14="http://schemas.microsoft.com/office/powerpoint/2010/main" val="4984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7848600" cy="4475163"/>
          </a:xfrm>
        </p:spPr>
        <p:txBody>
          <a:bodyPr/>
          <a:lstStyle/>
          <a:p>
            <a:pPr marL="0" indent="0">
              <a:lnSpc>
                <a:spcPct val="120000"/>
              </a:lnSpc>
              <a:buFontTx/>
              <a:buNone/>
              <a:defRPr/>
            </a:pPr>
            <a:r>
              <a:rPr lang="en-GB" altLang="en-US" sz="1800" dirty="0" smtClean="0"/>
              <a:t>Define the objectives </a:t>
            </a: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/>
          </a:p>
          <a:p>
            <a:pPr>
              <a:lnSpc>
                <a:spcPct val="120000"/>
              </a:lnSpc>
              <a:defRPr/>
            </a:pPr>
            <a:r>
              <a:rPr lang="en-GB" altLang="en-US" sz="1800" dirty="0" smtClean="0"/>
              <a:t>	Services, service delivery and infrastructure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Customers and stakeholders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Capital receipts and income growth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Regeneration, social improvement, employment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Additional housing provision and development 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Environmental improvement and welfare</a:t>
            </a:r>
          </a:p>
          <a:p>
            <a:pPr>
              <a:lnSpc>
                <a:spcPct val="120000"/>
              </a:lnSpc>
              <a:defRPr/>
            </a:pPr>
            <a:r>
              <a:rPr lang="en-GB" altLang="en-US" sz="1800" dirty="0"/>
              <a:t>	</a:t>
            </a:r>
            <a:r>
              <a:rPr lang="en-GB" altLang="en-US" sz="1800" dirty="0" smtClean="0"/>
              <a:t>Risk management </a:t>
            </a:r>
            <a:r>
              <a:rPr lang="en-GB" altLang="en-US" sz="1800" dirty="0"/>
              <a:t>	</a:t>
            </a:r>
            <a:endParaRPr lang="en-GB" altLang="en-US" sz="1800" dirty="0" smtClean="0"/>
          </a:p>
          <a:p>
            <a:pPr marL="0" indent="0">
              <a:buFontTx/>
              <a:buNone/>
              <a:defRPr/>
            </a:pPr>
            <a:endParaRPr lang="en-GB" altLang="en-US" sz="1800" dirty="0" smtClean="0"/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Property strategy</a:t>
            </a:r>
          </a:p>
        </p:txBody>
      </p:sp>
    </p:spTree>
    <p:extLst>
      <p:ext uri="{BB962C8B-B14F-4D97-AF65-F5344CB8AC3E}">
        <p14:creationId xmlns:p14="http://schemas.microsoft.com/office/powerpoint/2010/main" val="15608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90688"/>
            <a:ext cx="7848600" cy="44751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altLang="en-US" sz="1800" smtClean="0"/>
              <a:t>Property ownership and date management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Property database for analysis, valuation and reporting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Operational property, income producing or surplus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Property team – roles, responsibilities and capacity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Property management policy and strategy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Treasury services, risk management and legal services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Procurement policy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Outsourcing, partnerships and specialists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Timescales, flexibility, agility and change </a:t>
            </a:r>
          </a:p>
          <a:p>
            <a:pPr>
              <a:lnSpc>
                <a:spcPct val="120000"/>
              </a:lnSpc>
            </a:pPr>
            <a:endParaRPr lang="en-GB" altLang="en-US" sz="1800" smtClean="0">
              <a:solidFill>
                <a:schemeClr val="bg2"/>
              </a:solidFill>
            </a:endParaRP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Property action </a:t>
            </a:r>
          </a:p>
        </p:txBody>
      </p:sp>
    </p:spTree>
    <p:extLst>
      <p:ext uri="{BB962C8B-B14F-4D97-AF65-F5344CB8AC3E}">
        <p14:creationId xmlns:p14="http://schemas.microsoft.com/office/powerpoint/2010/main" val="22033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ChangeArrowheads="1"/>
          </p:cNvSpPr>
          <p:nvPr/>
        </p:nvSpPr>
        <p:spPr bwMode="auto">
          <a:xfrm>
            <a:off x="539750" y="0"/>
            <a:ext cx="2879725" cy="5257800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685800" y="2544763"/>
            <a:ext cx="2554288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Ben Moorhouse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Director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Asset management – driving value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10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1" smtClean="0">
              <a:solidFill>
                <a:srgbClr val="FFFFFF"/>
              </a:solidFill>
            </a:endParaRPr>
          </a:p>
        </p:txBody>
      </p:sp>
      <p:pic>
        <p:nvPicPr>
          <p:cNvPr id="17412" name="Picture 10" descr="button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0813"/>
            <a:ext cx="12192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18"/>
          <p:cNvSpPr>
            <a:spLocks noChangeArrowheads="1"/>
          </p:cNvSpPr>
          <p:nvPr/>
        </p:nvSpPr>
        <p:spPr bwMode="auto">
          <a:xfrm>
            <a:off x="558800" y="4678363"/>
            <a:ext cx="419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Aft>
                <a:spcPct val="0"/>
              </a:spcAft>
              <a:buClr>
                <a:srgbClr val="00457C"/>
              </a:buClr>
              <a:buSzPct val="125000"/>
              <a:buFontTx/>
              <a:buNone/>
            </a:pPr>
            <a:r>
              <a:rPr lang="en-GB" altLang="en-US" sz="1400" smtClean="0">
                <a:solidFill>
                  <a:srgbClr val="FFFFFF"/>
                </a:solidFill>
              </a:rPr>
              <a:t>Thursday 11</a:t>
            </a:r>
            <a:r>
              <a:rPr lang="en-GB" altLang="en-US" sz="1400" baseline="30000" smtClean="0">
                <a:solidFill>
                  <a:srgbClr val="FFFFFF"/>
                </a:solidFill>
              </a:rPr>
              <a:t>th</a:t>
            </a:r>
            <a:r>
              <a:rPr lang="en-GB" altLang="en-US" sz="1400" smtClean="0">
                <a:solidFill>
                  <a:srgbClr val="FFFFFF"/>
                </a:solidFill>
              </a:rPr>
              <a:t> September 2014 </a:t>
            </a:r>
          </a:p>
        </p:txBody>
      </p:sp>
      <p:sp>
        <p:nvSpPr>
          <p:cNvPr id="17414" name="TextBox 1"/>
          <p:cNvSpPr txBox="1">
            <a:spLocks noChangeArrowheads="1"/>
          </p:cNvSpPr>
          <p:nvPr/>
        </p:nvSpPr>
        <p:spPr bwMode="auto">
          <a:xfrm>
            <a:off x="684213" y="333375"/>
            <a:ext cx="25558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300" smtClean="0">
                <a:solidFill>
                  <a:srgbClr val="FFFFFF"/>
                </a:solidFill>
              </a:rPr>
              <a:t>A</a:t>
            </a:r>
            <a:r>
              <a:rPr lang="en-GB" altLang="en-US" sz="1300" b="1" smtClean="0">
                <a:solidFill>
                  <a:srgbClr val="FFFFFF"/>
                </a:solidFill>
              </a:rPr>
              <a:t> Bilfinger Real Estate</a:t>
            </a:r>
            <a:br>
              <a:rPr lang="en-GB" altLang="en-US" sz="1300" b="1" smtClean="0">
                <a:solidFill>
                  <a:srgbClr val="FFFFFF"/>
                </a:solidFill>
              </a:rPr>
            </a:br>
            <a:r>
              <a:rPr lang="en-GB" altLang="en-US" sz="1300" smtClean="0">
                <a:solidFill>
                  <a:srgbClr val="FFFFFF"/>
                </a:solidFill>
              </a:rPr>
              <a:t>company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7415" name="Picture 7" descr="what is a mortg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38" y="1684338"/>
            <a:ext cx="513238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9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06588"/>
            <a:ext cx="7848600" cy="44751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altLang="en-US" sz="1800" smtClean="0"/>
              <a:t>Location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Sector/planning use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Macro/micro market factors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Income/longevity of income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Tenant covenant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Physical condition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Void costs/service charge levels</a:t>
            </a:r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Market dynamics – drivers of value </a:t>
            </a:r>
          </a:p>
        </p:txBody>
      </p:sp>
    </p:spTree>
    <p:extLst>
      <p:ext uri="{BB962C8B-B14F-4D97-AF65-F5344CB8AC3E}">
        <p14:creationId xmlns:p14="http://schemas.microsoft.com/office/powerpoint/2010/main" val="42533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33563"/>
            <a:ext cx="7848600" cy="447516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Triple net </a:t>
            </a:r>
            <a:r>
              <a:rPr lang="en-GB" altLang="en-US" sz="1800" b="1" dirty="0"/>
              <a:t>r</a:t>
            </a:r>
            <a:r>
              <a:rPr lang="en-GB" altLang="en-US" sz="1800" b="1" dirty="0" smtClean="0"/>
              <a:t>eturn – most </a:t>
            </a:r>
            <a:r>
              <a:rPr lang="en-GB" altLang="en-US" sz="1800" b="1" dirty="0"/>
              <a:t>i</a:t>
            </a:r>
            <a:r>
              <a:rPr lang="en-GB" altLang="en-US" sz="1800" b="1" dirty="0" smtClean="0"/>
              <a:t>mportant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defRPr/>
            </a:pPr>
            <a:r>
              <a:rPr lang="en-GB" altLang="en-US" sz="1800" dirty="0" smtClean="0"/>
              <a:t>Total Income less non recoverable costs less void cost (rates, insurance &amp; S/C)</a:t>
            </a:r>
          </a:p>
          <a:p>
            <a:pPr>
              <a:lnSpc>
                <a:spcPct val="70000"/>
              </a:lnSpc>
              <a:spcAft>
                <a:spcPts val="600"/>
              </a:spcAft>
              <a:defRPr/>
            </a:pPr>
            <a:r>
              <a:rPr lang="en-GB" altLang="en-US" sz="1800" dirty="0" smtClean="0"/>
              <a:t>Rebased rents – evidence</a:t>
            </a:r>
          </a:p>
          <a:p>
            <a:pPr>
              <a:lnSpc>
                <a:spcPct val="70000"/>
              </a:lnSpc>
              <a:spcAft>
                <a:spcPts val="600"/>
              </a:spcAft>
              <a:defRPr/>
            </a:pPr>
            <a:r>
              <a:rPr lang="en-GB" altLang="en-US" sz="1800" dirty="0" smtClean="0"/>
              <a:t>Deliverable </a:t>
            </a:r>
            <a:r>
              <a:rPr lang="en-GB" altLang="en-US" sz="1800" dirty="0" err="1" smtClean="0"/>
              <a:t>cashflow</a:t>
            </a:r>
            <a:endParaRPr lang="en-GB" altLang="en-US" sz="1800" dirty="0" smtClean="0"/>
          </a:p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Building condition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en-US" sz="1800" dirty="0" smtClean="0"/>
              <a:t>2013 #1 reason for price adjustment</a:t>
            </a:r>
          </a:p>
          <a:p>
            <a:pPr>
              <a:lnSpc>
                <a:spcPct val="70000"/>
              </a:lnSpc>
              <a:spcAft>
                <a:spcPts val="600"/>
              </a:spcAft>
              <a:defRPr/>
            </a:pPr>
            <a:r>
              <a:rPr lang="en-GB" altLang="en-US" sz="1800" dirty="0" smtClean="0"/>
              <a:t>Vendor’s survey should have </a:t>
            </a:r>
            <a:r>
              <a:rPr lang="en-GB" altLang="en-US" sz="1800" dirty="0" err="1" smtClean="0"/>
              <a:t>costings</a:t>
            </a:r>
            <a:endParaRPr lang="en-GB" altLang="en-US" sz="1800" dirty="0" smtClean="0"/>
          </a:p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Service charges  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ct val="50000"/>
              </a:spcAft>
              <a:defRPr/>
            </a:pPr>
            <a:r>
              <a:rPr lang="en-GB" altLang="en-US" sz="1800" dirty="0" smtClean="0"/>
              <a:t>Balanced budgets </a:t>
            </a:r>
          </a:p>
          <a:p>
            <a:pPr>
              <a:lnSpc>
                <a:spcPct val="120000"/>
              </a:lnSpc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Investment value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92609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33563"/>
            <a:ext cx="7848600" cy="447516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Arrears 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en-US" sz="1800" dirty="0" smtClean="0"/>
              <a:t>Underwriting of rental income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Rates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en-US" sz="1800" dirty="0" smtClean="0"/>
              <a:t>Unrecoverable cost mitigation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ct val="50000"/>
              </a:spcAft>
              <a:buFontTx/>
              <a:buNone/>
              <a:defRPr/>
            </a:pPr>
            <a:r>
              <a:rPr lang="en-GB" altLang="en-US" sz="1800" b="1" dirty="0" smtClean="0"/>
              <a:t>Development viability/local </a:t>
            </a:r>
            <a:r>
              <a:rPr lang="en-GB" altLang="en-US" sz="1800" b="1" dirty="0"/>
              <a:t>a</a:t>
            </a:r>
            <a:r>
              <a:rPr lang="en-GB" altLang="en-US" sz="1800" b="1" dirty="0" smtClean="0"/>
              <a:t>uthority 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en-US" sz="1800" dirty="0" smtClean="0"/>
              <a:t>Development cost to income returns</a:t>
            </a:r>
            <a:r>
              <a:rPr lang="en-GB" altLang="en-US" sz="1800" b="1" dirty="0" smtClean="0"/>
              <a:t> </a:t>
            </a: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en-US" sz="1800" dirty="0" smtClean="0"/>
              <a:t>Planning flexibility – A3, leisure, hotel, residential</a:t>
            </a:r>
          </a:p>
          <a:p>
            <a:pPr>
              <a:lnSpc>
                <a:spcPct val="120000"/>
              </a:lnSpc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Investment value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19503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7848600" cy="44751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altLang="en-US" sz="1800" smtClean="0"/>
              <a:t>Formulate and deliver appropriate strategy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Secure and enhance income returns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Market awareness/sector specialists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Longevity and level of income v ERV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Manage voids and void costs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Marketing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Physical condition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Planning use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Redevelopment/refurbishment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Service charges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Obsolescence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Special interests</a:t>
            </a:r>
          </a:p>
          <a:p>
            <a:pPr>
              <a:lnSpc>
                <a:spcPct val="120000"/>
              </a:lnSpc>
            </a:pPr>
            <a:endParaRPr lang="en-GB" altLang="en-US" sz="1800" smtClean="0">
              <a:solidFill>
                <a:schemeClr val="bg2"/>
              </a:solidFill>
            </a:endParaRPr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Asset management – good practice</a:t>
            </a:r>
          </a:p>
        </p:txBody>
      </p:sp>
    </p:spTree>
    <p:extLst>
      <p:ext uri="{BB962C8B-B14F-4D97-AF65-F5344CB8AC3E}">
        <p14:creationId xmlns:p14="http://schemas.microsoft.com/office/powerpoint/2010/main" val="300717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ChangeArrowheads="1"/>
          </p:cNvSpPr>
          <p:nvPr/>
        </p:nvSpPr>
        <p:spPr bwMode="auto">
          <a:xfrm>
            <a:off x="539750" y="0"/>
            <a:ext cx="2879725" cy="5257800"/>
          </a:xfrm>
          <a:prstGeom prst="rect">
            <a:avLst/>
          </a:prstGeom>
          <a:solidFill>
            <a:srgbClr val="0066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685800" y="2852738"/>
            <a:ext cx="51101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000" b="1" dirty="0" smtClean="0">
                <a:solidFill>
                  <a:srgbClr val="FFFFFF"/>
                </a:solidFill>
              </a:rPr>
              <a:t>John Wood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The Other Retail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Group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800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Retail asset managers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100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000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1" dirty="0" smtClean="0">
              <a:solidFill>
                <a:srgbClr val="FFFFFF"/>
              </a:solidFill>
            </a:endParaRPr>
          </a:p>
        </p:txBody>
      </p:sp>
      <p:pic>
        <p:nvPicPr>
          <p:cNvPr id="22532" name="Picture 10" descr="button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0813"/>
            <a:ext cx="12192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18"/>
          <p:cNvSpPr>
            <a:spLocks noChangeArrowheads="1"/>
          </p:cNvSpPr>
          <p:nvPr/>
        </p:nvSpPr>
        <p:spPr bwMode="auto">
          <a:xfrm>
            <a:off x="558800" y="4678363"/>
            <a:ext cx="419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fontAlgn="base">
              <a:spcAft>
                <a:spcPct val="0"/>
              </a:spcAft>
              <a:buClr>
                <a:srgbClr val="00457C"/>
              </a:buClr>
              <a:buSzPct val="125000"/>
              <a:buFontTx/>
              <a:buNone/>
            </a:pPr>
            <a:r>
              <a:rPr lang="en-GB" altLang="en-US" sz="1400" smtClean="0">
                <a:solidFill>
                  <a:srgbClr val="FFFFFF"/>
                </a:solidFill>
              </a:rPr>
              <a:t>Thursday 11</a:t>
            </a:r>
            <a:r>
              <a:rPr lang="en-GB" altLang="en-US" sz="1400" baseline="30000" smtClean="0">
                <a:solidFill>
                  <a:srgbClr val="FFFFFF"/>
                </a:solidFill>
              </a:rPr>
              <a:t>th</a:t>
            </a:r>
            <a:r>
              <a:rPr lang="en-GB" altLang="en-US" sz="1400" smtClean="0">
                <a:solidFill>
                  <a:srgbClr val="FFFFFF"/>
                </a:solidFill>
              </a:rPr>
              <a:t> September 2014 </a:t>
            </a:r>
          </a:p>
        </p:txBody>
      </p:sp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684213" y="333375"/>
            <a:ext cx="25558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85"/>
              </a:buClr>
              <a:buChar char="•"/>
              <a:defRPr sz="2800">
                <a:solidFill>
                  <a:srgbClr val="006685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85"/>
              </a:buClr>
              <a:buChar char="–"/>
              <a:defRPr sz="24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85"/>
              </a:buClr>
              <a:buFont typeface="Monotype Sorts" charset="2"/>
              <a:buChar char="ä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85"/>
              </a:buClr>
              <a:buChar char="»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85"/>
              </a:buClr>
              <a:buChar char="›"/>
              <a:defRPr sz="16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300" smtClean="0">
                <a:solidFill>
                  <a:srgbClr val="FFFFFF"/>
                </a:solidFill>
              </a:rPr>
              <a:t>A</a:t>
            </a:r>
            <a:r>
              <a:rPr lang="en-GB" altLang="en-US" sz="1300" b="1" smtClean="0">
                <a:solidFill>
                  <a:srgbClr val="FFFFFF"/>
                </a:solidFill>
              </a:rPr>
              <a:t> Bilfinger Real Estate</a:t>
            </a:r>
            <a:br>
              <a:rPr lang="en-GB" altLang="en-US" sz="1300" b="1" smtClean="0">
                <a:solidFill>
                  <a:srgbClr val="FFFFFF"/>
                </a:solidFill>
              </a:rPr>
            </a:br>
            <a:r>
              <a:rPr lang="en-GB" altLang="en-US" sz="1300" smtClean="0">
                <a:solidFill>
                  <a:srgbClr val="FFFFFF"/>
                </a:solidFill>
              </a:rPr>
              <a:t>company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253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2" r="6503"/>
          <a:stretch>
            <a:fillRect/>
          </a:stretch>
        </p:blipFill>
        <p:spPr bwMode="auto">
          <a:xfrm>
            <a:off x="3779838" y="3205163"/>
            <a:ext cx="4803775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24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Town centre asset management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7704138" cy="4105275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GB" sz="1800" dirty="0" smtClean="0"/>
              <a:t>Vision</a:t>
            </a:r>
            <a:endParaRPr lang="en-GB" sz="1800" dirty="0"/>
          </a:p>
          <a:p>
            <a:pPr>
              <a:lnSpc>
                <a:spcPct val="120000"/>
              </a:lnSpc>
              <a:defRPr/>
            </a:pPr>
            <a:r>
              <a:rPr lang="en-GB" sz="1800" dirty="0"/>
              <a:t>Understanding </a:t>
            </a:r>
            <a:r>
              <a:rPr lang="en-GB" sz="1800" dirty="0" smtClean="0"/>
              <a:t>of the </a:t>
            </a:r>
            <a:r>
              <a:rPr lang="en-GB" sz="1800" dirty="0"/>
              <a:t>requirements</a:t>
            </a:r>
          </a:p>
          <a:p>
            <a:pPr>
              <a:lnSpc>
                <a:spcPct val="120000"/>
              </a:lnSpc>
              <a:defRPr/>
            </a:pPr>
            <a:r>
              <a:rPr lang="en-GB" sz="1800" dirty="0"/>
              <a:t>Understanding </a:t>
            </a:r>
            <a:r>
              <a:rPr lang="en-GB" sz="1800" dirty="0" smtClean="0"/>
              <a:t>of the </a:t>
            </a:r>
            <a:r>
              <a:rPr lang="en-GB" sz="1800" dirty="0"/>
              <a:t>systems</a:t>
            </a:r>
          </a:p>
          <a:p>
            <a:pPr>
              <a:lnSpc>
                <a:spcPct val="120000"/>
              </a:lnSpc>
              <a:defRPr/>
            </a:pPr>
            <a:r>
              <a:rPr lang="en-GB" sz="1800" dirty="0" smtClean="0"/>
              <a:t>Understanding of </a:t>
            </a:r>
            <a:r>
              <a:rPr lang="en-GB" sz="1800" dirty="0"/>
              <a:t>operations</a:t>
            </a:r>
          </a:p>
          <a:p>
            <a:pPr>
              <a:lnSpc>
                <a:spcPct val="120000"/>
              </a:lnSpc>
              <a:defRPr/>
            </a:pPr>
            <a:r>
              <a:rPr lang="en-GB" sz="1800" dirty="0"/>
              <a:t>Delivery</a:t>
            </a:r>
          </a:p>
          <a:p>
            <a:pPr marL="0" indent="0">
              <a:lnSpc>
                <a:spcPct val="120000"/>
              </a:lnSpc>
              <a:buFontTx/>
              <a:buNone/>
              <a:defRPr/>
            </a:pPr>
            <a:endParaRPr lang="en-GB" altLang="en-US" sz="1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9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entury Gothic" pitchFamily="34" charset="0"/>
              </a:rPr>
              <a:t>Key issues for consideration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848600" cy="4114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altLang="en-US" sz="1800" smtClean="0"/>
              <a:t>Rateable values and rate charges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Approval process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External voices - consultation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Funding </a:t>
            </a:r>
          </a:p>
          <a:p>
            <a:pPr>
              <a:lnSpc>
                <a:spcPct val="120000"/>
              </a:lnSpc>
            </a:pPr>
            <a:r>
              <a:rPr lang="en-GB" altLang="en-US" sz="1800" smtClean="0"/>
              <a:t>Getting to the point of agreement</a:t>
            </a:r>
          </a:p>
          <a:p>
            <a:endParaRPr lang="en-GB" altLang="en-US" sz="1800" smtClean="0"/>
          </a:p>
        </p:txBody>
      </p:sp>
    </p:spTree>
    <p:extLst>
      <p:ext uri="{BB962C8B-B14F-4D97-AF65-F5344CB8AC3E}">
        <p14:creationId xmlns:p14="http://schemas.microsoft.com/office/powerpoint/2010/main" val="300060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 4 3Holding SlidecorrectFontNEWSPO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3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ank you slide">
  <a:themeElements>
    <a:clrScheme name="">
      <a:dk1>
        <a:srgbClr val="3B3A3D"/>
      </a:dk1>
      <a:lt1>
        <a:srgbClr val="FFFFFF"/>
      </a:lt1>
      <a:dk2>
        <a:srgbClr val="F3CB84"/>
      </a:dk2>
      <a:lt2>
        <a:srgbClr val="3B3A3D"/>
      </a:lt2>
      <a:accent1>
        <a:srgbClr val="576B00"/>
      </a:accent1>
      <a:accent2>
        <a:srgbClr val="C8B51B"/>
      </a:accent2>
      <a:accent3>
        <a:srgbClr val="FFFFFF"/>
      </a:accent3>
      <a:accent4>
        <a:srgbClr val="313033"/>
      </a:accent4>
      <a:accent5>
        <a:srgbClr val="B4BAAA"/>
      </a:accent5>
      <a:accent6>
        <a:srgbClr val="B5A417"/>
      </a:accent6>
      <a:hlink>
        <a:srgbClr val="B7000D"/>
      </a:hlink>
      <a:folHlink>
        <a:srgbClr val="ED7C59"/>
      </a:folHlink>
    </a:clrScheme>
    <a:fontScheme name="thank you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9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9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hank you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13">
        <a:dk1>
          <a:srgbClr val="000000"/>
        </a:dk1>
        <a:lt1>
          <a:srgbClr val="FFFFFF"/>
        </a:lt1>
        <a:dk2>
          <a:srgbClr val="008D8E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14">
        <a:dk1>
          <a:srgbClr val="000000"/>
        </a:dk1>
        <a:lt1>
          <a:srgbClr val="FFFFFF"/>
        </a:lt1>
        <a:dk2>
          <a:srgbClr val="008D8E"/>
        </a:dk2>
        <a:lt2>
          <a:srgbClr val="594884"/>
        </a:lt2>
        <a:accent1>
          <a:srgbClr val="576B00"/>
        </a:accent1>
        <a:accent2>
          <a:srgbClr val="C8B51B"/>
        </a:accent2>
        <a:accent3>
          <a:srgbClr val="FFFFFF"/>
        </a:accent3>
        <a:accent4>
          <a:srgbClr val="000000"/>
        </a:accent4>
        <a:accent5>
          <a:srgbClr val="B4BAAA"/>
        </a:accent5>
        <a:accent6>
          <a:srgbClr val="B5A417"/>
        </a:accent6>
        <a:hlink>
          <a:srgbClr val="B7000D"/>
        </a:hlink>
        <a:folHlink>
          <a:srgbClr val="ED7C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nk you slide 15">
        <a:dk1>
          <a:srgbClr val="594884"/>
        </a:dk1>
        <a:lt1>
          <a:srgbClr val="FFFFFF"/>
        </a:lt1>
        <a:dk2>
          <a:srgbClr val="B7000D"/>
        </a:dk2>
        <a:lt2>
          <a:srgbClr val="F3CB84"/>
        </a:lt2>
        <a:accent1>
          <a:srgbClr val="576B00"/>
        </a:accent1>
        <a:accent2>
          <a:srgbClr val="C8B51B"/>
        </a:accent2>
        <a:accent3>
          <a:srgbClr val="D8AAAA"/>
        </a:accent3>
        <a:accent4>
          <a:srgbClr val="DADADA"/>
        </a:accent4>
        <a:accent5>
          <a:srgbClr val="B4BAAA"/>
        </a:accent5>
        <a:accent6>
          <a:srgbClr val="B5A417"/>
        </a:accent6>
        <a:hlink>
          <a:srgbClr val="B7000D"/>
        </a:hlink>
        <a:folHlink>
          <a:srgbClr val="ED7C5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nk you slide 16">
        <a:dk1>
          <a:srgbClr val="000000"/>
        </a:dk1>
        <a:lt1>
          <a:srgbClr val="FFFFFF"/>
        </a:lt1>
        <a:dk2>
          <a:srgbClr val="576B00"/>
        </a:dk2>
        <a:lt2>
          <a:srgbClr val="594884"/>
        </a:lt2>
        <a:accent1>
          <a:srgbClr val="576B00"/>
        </a:accent1>
        <a:accent2>
          <a:srgbClr val="C8B51B"/>
        </a:accent2>
        <a:accent3>
          <a:srgbClr val="FFFFFF"/>
        </a:accent3>
        <a:accent4>
          <a:srgbClr val="000000"/>
        </a:accent4>
        <a:accent5>
          <a:srgbClr val="B4BAAA"/>
        </a:accent5>
        <a:accent6>
          <a:srgbClr val="B5A417"/>
        </a:accent6>
        <a:hlink>
          <a:srgbClr val="B7000D"/>
        </a:hlink>
        <a:folHlink>
          <a:srgbClr val="ED7C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PT block_panel only Teal_">
  <a:themeElements>
    <a:clrScheme name="Powerpoint template blu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 template blu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2" charset="0"/>
            <a:ea typeface="ＭＳ Ｐゴシック" pitchFamily="32" charset="-128"/>
            <a:cs typeface="ＭＳ Ｐゴシック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2" charset="0"/>
            <a:ea typeface="ＭＳ Ｐゴシック" pitchFamily="32" charset="-128"/>
            <a:cs typeface="ＭＳ Ｐゴシック" pitchFamily="32" charset="-128"/>
          </a:defRPr>
        </a:defPPr>
      </a:lstStyle>
    </a:lnDef>
  </a:objectDefaults>
  <a:extraClrSchemeLst>
    <a:extraClrScheme>
      <a:clrScheme name="Powerpoint template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blu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blu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blu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blu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blu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blu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3205</Words>
  <Application>Microsoft Office PowerPoint</Application>
  <PresentationFormat>On-screen Show (4:3)</PresentationFormat>
  <Paragraphs>684</Paragraphs>
  <Slides>80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80</vt:i4>
      </vt:variant>
    </vt:vector>
  </HeadingPairs>
  <TitlesOfParts>
    <vt:vector size="85" baseType="lpstr">
      <vt:lpstr>Office Theme</vt:lpstr>
      <vt:lpstr>1_Office Theme</vt:lpstr>
      <vt:lpstr>thank you slide</vt:lpstr>
      <vt:lpstr>2_Office Theme</vt:lpstr>
      <vt:lpstr>PPT block_panel only Teal_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Stourbridge College – Brierley Hill Campus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Panel</vt:lpstr>
      <vt:lpstr>Introduction</vt:lpstr>
      <vt:lpstr>Remember 2007?</vt:lpstr>
      <vt:lpstr>What was then?</vt:lpstr>
      <vt:lpstr>So what’s new?</vt:lpstr>
      <vt:lpstr>The commercial property market</vt:lpstr>
      <vt:lpstr>The commercial property market</vt:lpstr>
      <vt:lpstr>Property asset management</vt:lpstr>
      <vt:lpstr>Public sector property asset management</vt:lpstr>
      <vt:lpstr>Property strategy</vt:lpstr>
      <vt:lpstr>Property action </vt:lpstr>
      <vt:lpstr>PowerPoint Presentation</vt:lpstr>
      <vt:lpstr>Market dynamics – drivers of value </vt:lpstr>
      <vt:lpstr>Investment value considerations</vt:lpstr>
      <vt:lpstr>Investment value considerations</vt:lpstr>
      <vt:lpstr>Asset management – good practice</vt:lpstr>
      <vt:lpstr>PowerPoint Presentation</vt:lpstr>
      <vt:lpstr>Town centre asset management</vt:lpstr>
      <vt:lpstr>Key issues for consideration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Huub Nieuwstadt</dc:creator>
  <cp:lastModifiedBy>Huub Nieuwstadt</cp:lastModifiedBy>
  <cp:revision>4</cp:revision>
  <dcterms:created xsi:type="dcterms:W3CDTF">2006-08-16T00:00:00Z</dcterms:created>
  <dcterms:modified xsi:type="dcterms:W3CDTF">2014-09-15T11:36:08Z</dcterms:modified>
</cp:coreProperties>
</file>