
<file path=[Content_Types].xml><?xml version="1.0" encoding="utf-8"?>
<Types xmlns="http://schemas.openxmlformats.org/package/2006/content-types">
  <Override PartName="/customXml/itemProps3.xml" ContentType="application/vnd.openxmlformats-officedocument.customXmlProperties+xml"/>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4"/>
    <p:sldMasterId id="2147483845" r:id="rId5"/>
    <p:sldMasterId id="2147483874" r:id="rId6"/>
  </p:sldMasterIdLst>
  <p:notesMasterIdLst>
    <p:notesMasterId r:id="rId17"/>
  </p:notesMasterIdLst>
  <p:sldIdLst>
    <p:sldId id="273" r:id="rId7"/>
    <p:sldId id="321" r:id="rId8"/>
    <p:sldId id="316" r:id="rId9"/>
    <p:sldId id="317" r:id="rId10"/>
    <p:sldId id="318" r:id="rId11"/>
    <p:sldId id="322" r:id="rId12"/>
    <p:sldId id="323" r:id="rId13"/>
    <p:sldId id="319" r:id="rId14"/>
    <p:sldId id="320" r:id="rId15"/>
    <p:sldId id="32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1A1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8" autoAdjust="0"/>
  </p:normalViewPr>
  <p:slideViewPr>
    <p:cSldViewPr>
      <p:cViewPr varScale="1">
        <p:scale>
          <a:sx n="37" d="100"/>
          <a:sy n="37" d="100"/>
        </p:scale>
        <p:origin x="-132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151AD1-83E5-46F0-B918-630C669A78B8}" type="datetimeFigureOut">
              <a:rPr lang="en-US" smtClean="0"/>
              <a:pPr/>
              <a:t>9/19/2012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991E1F-9A2B-4DBF-AF15-125E8D91FAFF}" type="slidenum">
              <a:rPr lang="en-US" smtClean="0"/>
              <a:pPr/>
              <a:t>‹#›</a:t>
            </a:fld>
            <a:endParaRPr lang="en-US"/>
          </a:p>
        </p:txBody>
      </p:sp>
    </p:spTree>
    <p:extLst>
      <p:ext uri="{BB962C8B-B14F-4D97-AF65-F5344CB8AC3E}">
        <p14:creationId xmlns:p14="http://schemas.microsoft.com/office/powerpoint/2010/main" xmlns="" val="1737794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ctt.marketwire.com/?release=769961&amp;id=446473&amp;type=1&amp;url=http://www.yammer.com"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ctt.marketwire.com/?release=769961&amp;id=446476&amp;type=1&amp;url=http://blog.yammer.co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royalalberthall.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en-GB" sz="300" smtClean="0">
                <a:latin typeface="Arial" pitchFamily="34" charset="0"/>
                <a:cs typeface="Arial" pitchFamily="34" charset="0"/>
              </a:rPr>
              <a:t>FDI activity continues on an upward trend with a forecast of completing over 250 investment projects creating 4402 jobs (192 projects, 3853 jobs to date)</a:t>
            </a:r>
          </a:p>
          <a:p>
            <a:pPr eaLnBrk="1" hangingPunct="1">
              <a:lnSpc>
                <a:spcPct val="80000"/>
              </a:lnSpc>
              <a:spcBef>
                <a:spcPct val="0"/>
              </a:spcBef>
            </a:pPr>
            <a:r>
              <a:rPr lang="en-GB" sz="300" smtClean="0">
                <a:latin typeface="Arial" pitchFamily="34" charset="0"/>
                <a:cs typeface="Arial" pitchFamily="34" charset="0"/>
              </a:rPr>
              <a:t>Spike in 10-11 is due to 3 large expansion projects (Nomura, Apple and Bank of America collectively accounting for c.2000 jobs)</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Tech City</a:t>
            </a:r>
          </a:p>
          <a:p>
            <a:pPr eaLnBrk="1" hangingPunct="1">
              <a:lnSpc>
                <a:spcPct val="80000"/>
              </a:lnSpc>
              <a:spcBef>
                <a:spcPct val="0"/>
              </a:spcBef>
            </a:pPr>
            <a:r>
              <a:rPr lang="en-GB" sz="300" smtClean="0">
                <a:latin typeface="Arial" pitchFamily="34" charset="0"/>
                <a:cs typeface="Arial" pitchFamily="34" charset="0"/>
              </a:rPr>
              <a:t>London &amp; Partners has also been actively promoting the capital's emergence as Europe's leading digital city, jointly with the Mayor of London and the Tech City Investment Organisation. Over the last year, we have helped more than 130 overseas tech business set up in the capital, including high profile names such as Yammer, Yelp,  and Twitter.  </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Twenty of those companies have set up in Tech City, Europe’s fastest growing tech cluster located in east London. We will continue to promote this growing cluster through targeted activity in our core markets, plus we will be leveraging Tech City to support a major new digital summit and showcase which will reinforce the Capital’s technology positioning.</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Royal Docks</a:t>
            </a:r>
          </a:p>
          <a:p>
            <a:pPr eaLnBrk="1" hangingPunct="1">
              <a:lnSpc>
                <a:spcPct val="80000"/>
              </a:lnSpc>
              <a:spcBef>
                <a:spcPct val="0"/>
              </a:spcBef>
            </a:pPr>
            <a:r>
              <a:rPr lang="en-GB" sz="300" smtClean="0">
                <a:latin typeface="Arial" pitchFamily="34" charset="0"/>
                <a:cs typeface="Arial" pitchFamily="34" charset="0"/>
              </a:rPr>
              <a:t>We have helped secure multiple EOI’s from China however only one Chinese bidder, namely </a:t>
            </a:r>
            <a:r>
              <a:rPr lang="en-GB" sz="300" b="1" smtClean="0">
                <a:latin typeface="Arial" pitchFamily="34" charset="0"/>
                <a:cs typeface="Arial" pitchFamily="34" charset="0"/>
              </a:rPr>
              <a:t>Dauphin Holdings Group Ltd, </a:t>
            </a:r>
            <a:r>
              <a:rPr lang="en-GB" sz="300" smtClean="0">
                <a:latin typeface="Arial" pitchFamily="34" charset="0"/>
                <a:cs typeface="Arial" pitchFamily="34" charset="0"/>
              </a:rPr>
              <a:t>shortlisted along with seven other shortlists. </a:t>
            </a:r>
          </a:p>
          <a:p>
            <a:pPr eaLnBrk="1" hangingPunct="1">
              <a:lnSpc>
                <a:spcPct val="80000"/>
              </a:lnSpc>
              <a:spcBef>
                <a:spcPct val="0"/>
              </a:spcBef>
            </a:pPr>
            <a:r>
              <a:rPr lang="en-GB" sz="300" smtClean="0">
                <a:latin typeface="Arial" pitchFamily="34" charset="0"/>
                <a:cs typeface="Arial" pitchFamily="34" charset="0"/>
              </a:rPr>
              <a:t> </a:t>
            </a:r>
          </a:p>
          <a:p>
            <a:pPr eaLnBrk="1" hangingPunct="1">
              <a:lnSpc>
                <a:spcPct val="80000"/>
              </a:lnSpc>
              <a:spcBef>
                <a:spcPct val="0"/>
              </a:spcBef>
            </a:pPr>
            <a:r>
              <a:rPr lang="en-GB" sz="300" smtClean="0">
                <a:latin typeface="Arial" pitchFamily="34" charset="0"/>
                <a:cs typeface="Arial" pitchFamily="34" charset="0"/>
              </a:rPr>
              <a:t>As a part of core team and working very closely with LDA and its agents, we assisted with marketing the site internationally, and generated significant interest in Royal Albert Dock, most notably from China but also from Australia, India and the US.  We have incorporated Royal Docks messaging in all of our major international sales pitches for last year, in particular a joined up GLA/LDA/L&amp;P sales pitch in September in China as well as other China based sales campaigns.  We helped identifying multiple Chinese parties expressing an interest in developing Royal Docks and secured one Chinese bidder shortlisted for the development.  Through these involvements London &amp; Partners contributes to creating growing international confidence in the future of the Royal Docks as a whole.</a:t>
            </a:r>
          </a:p>
          <a:p>
            <a:pPr eaLnBrk="1" hangingPunct="1">
              <a:lnSpc>
                <a:spcPct val="80000"/>
              </a:lnSpc>
              <a:spcBef>
                <a:spcPct val="0"/>
              </a:spcBef>
            </a:pPr>
            <a:endParaRPr lang="en-GB" sz="300" b="1"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Oxylene/Decathlon</a:t>
            </a:r>
          </a:p>
          <a:p>
            <a:pPr eaLnBrk="1" hangingPunct="1">
              <a:lnSpc>
                <a:spcPct val="80000"/>
              </a:lnSpc>
              <a:spcBef>
                <a:spcPct val="0"/>
              </a:spcBef>
            </a:pPr>
            <a:r>
              <a:rPr lang="en-GB" sz="300" smtClean="0">
                <a:latin typeface="Arial" pitchFamily="34" charset="0"/>
                <a:cs typeface="Arial" pitchFamily="34" charset="0"/>
              </a:rPr>
              <a:t>Think London was working with Oxylane since 2007 about the legacy opportunities in the park. We have been continuing to support them since, which has included facilitating an introductory meeting with OPLC through to most latterly with the Mayor’s Health Advisor, Sir Peter Rogers and the department of Health. </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Oxylene will be presenting their bid for the International Broadcast Centre OPLC tomorrow.   The concept is to combine retail with sports, community, leisure, entertainment and commercial with an emphasis on encouraging people to engage in physical activity. </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The scheme will include:</a:t>
            </a:r>
          </a:p>
          <a:p>
            <a:pPr eaLnBrk="1" hangingPunct="1">
              <a:lnSpc>
                <a:spcPct val="80000"/>
              </a:lnSpc>
              <a:spcBef>
                <a:spcPct val="0"/>
              </a:spcBef>
            </a:pPr>
            <a:r>
              <a:rPr lang="en-US" sz="300" smtClean="0">
                <a:latin typeface="Arial" pitchFamily="34" charset="0"/>
                <a:cs typeface="Arial" pitchFamily="34" charset="0"/>
              </a:rPr>
              <a:t>Commercial office space including:</a:t>
            </a:r>
            <a:endParaRPr lang="en-GB" sz="300" smtClean="0">
              <a:latin typeface="Arial" pitchFamily="34" charset="0"/>
              <a:cs typeface="Arial" pitchFamily="34" charset="0"/>
            </a:endParaRPr>
          </a:p>
          <a:p>
            <a:pPr lvl="1" eaLnBrk="1" hangingPunct="1">
              <a:lnSpc>
                <a:spcPct val="80000"/>
              </a:lnSpc>
              <a:spcBef>
                <a:spcPct val="0"/>
              </a:spcBef>
            </a:pPr>
            <a:r>
              <a:rPr lang="en-US" sz="300" smtClean="0">
                <a:latin typeface="Arial" pitchFamily="34" charset="0"/>
                <a:cs typeface="Arial" pitchFamily="34" charset="0"/>
              </a:rPr>
              <a:t>Business Incubation Centre</a:t>
            </a:r>
            <a:endParaRPr lang="en-GB" sz="300" smtClean="0">
              <a:latin typeface="Arial" pitchFamily="34" charset="0"/>
              <a:cs typeface="Arial" pitchFamily="34" charset="0"/>
            </a:endParaRPr>
          </a:p>
          <a:p>
            <a:pPr lvl="1" eaLnBrk="1" hangingPunct="1">
              <a:lnSpc>
                <a:spcPct val="80000"/>
              </a:lnSpc>
              <a:spcBef>
                <a:spcPct val="0"/>
              </a:spcBef>
            </a:pPr>
            <a:r>
              <a:rPr lang="en-US" sz="300" smtClean="0">
                <a:latin typeface="Arial" pitchFamily="34" charset="0"/>
                <a:cs typeface="Arial" pitchFamily="34" charset="0"/>
              </a:rPr>
              <a:t>Administration headquarters of Oxylane UK</a:t>
            </a:r>
            <a:endParaRPr lang="en-GB" sz="300" smtClean="0">
              <a:latin typeface="Arial" pitchFamily="34" charset="0"/>
              <a:cs typeface="Arial" pitchFamily="34" charset="0"/>
            </a:endParaRPr>
          </a:p>
          <a:p>
            <a:pPr lvl="1" eaLnBrk="1" hangingPunct="1">
              <a:lnSpc>
                <a:spcPct val="80000"/>
              </a:lnSpc>
              <a:spcBef>
                <a:spcPct val="0"/>
              </a:spcBef>
            </a:pPr>
            <a:r>
              <a:rPr lang="en-US" sz="300" smtClean="0">
                <a:latin typeface="Arial" pitchFamily="34" charset="0"/>
                <a:cs typeface="Arial" pitchFamily="34" charset="0"/>
              </a:rPr>
              <a:t>Sport England/UK Sport Head Offices</a:t>
            </a:r>
            <a:endParaRPr lang="en-GB" sz="300" smtClean="0">
              <a:latin typeface="Arial" pitchFamily="34" charset="0"/>
              <a:cs typeface="Arial" pitchFamily="34" charset="0"/>
            </a:endParaRPr>
          </a:p>
          <a:p>
            <a:pPr lvl="1" eaLnBrk="1" hangingPunct="1">
              <a:lnSpc>
                <a:spcPct val="80000"/>
              </a:lnSpc>
              <a:spcBef>
                <a:spcPct val="0"/>
              </a:spcBef>
            </a:pPr>
            <a:r>
              <a:rPr lang="en-US" sz="300" smtClean="0">
                <a:latin typeface="Arial" pitchFamily="34" charset="0"/>
                <a:cs typeface="Arial" pitchFamily="34" charset="0"/>
              </a:rPr>
              <a:t>Head office of a number of sport’s governing bodies</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A Sports and Health Research &amp; Development Centre, in conjunction with Loughborough University</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A Sports Academy, offering an extensive range of indoor sports facilities, in conjunction with the FA, Hackney Marshes and the tenant of the Olympic Stadium</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Decathlon Sports Retail Store</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In-Quest – A unique and immersive leisure experience that combines physical team challenges with puzzle solving in a controlled environment</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Sporteezy – a fun, accessible and inclusive way for the community to enjoy sport</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Medical Centre</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Spa and Gymnasium</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Food Court and a diverse range of eateries</a:t>
            </a:r>
            <a:endParaRPr lang="en-GB" sz="300" smtClean="0">
              <a:latin typeface="Arial" pitchFamily="34" charset="0"/>
              <a:cs typeface="Arial" pitchFamily="34" charset="0"/>
            </a:endParaRPr>
          </a:p>
          <a:p>
            <a:pPr eaLnBrk="1" hangingPunct="1">
              <a:lnSpc>
                <a:spcPct val="80000"/>
              </a:lnSpc>
              <a:spcBef>
                <a:spcPct val="0"/>
              </a:spcBef>
            </a:pPr>
            <a:r>
              <a:rPr lang="en-US" sz="300" smtClean="0">
                <a:latin typeface="Arial" pitchFamily="34" charset="0"/>
                <a:cs typeface="Arial" pitchFamily="34" charset="0"/>
              </a:rPr>
              <a:t>Creche / Drop-In Centre</a:t>
            </a: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 </a:t>
            </a:r>
          </a:p>
          <a:p>
            <a:pPr eaLnBrk="1" hangingPunct="1">
              <a:lnSpc>
                <a:spcPct val="80000"/>
              </a:lnSpc>
              <a:spcBef>
                <a:spcPct val="0"/>
              </a:spcBef>
            </a:pPr>
            <a:r>
              <a:rPr lang="en-GB" sz="300" smtClean="0">
                <a:latin typeface="Arial" pitchFamily="34" charset="0"/>
                <a:cs typeface="Arial" pitchFamily="34" charset="0"/>
              </a:rPr>
              <a:t>The main merits of the scheme are:</a:t>
            </a:r>
          </a:p>
          <a:p>
            <a:pPr eaLnBrk="1" hangingPunct="1">
              <a:lnSpc>
                <a:spcPct val="80000"/>
              </a:lnSpc>
              <a:spcBef>
                <a:spcPct val="0"/>
              </a:spcBef>
            </a:pPr>
            <a:r>
              <a:rPr lang="en-GB" sz="300" smtClean="0">
                <a:latin typeface="Arial" pitchFamily="34" charset="0"/>
                <a:cs typeface="Arial" pitchFamily="34" charset="0"/>
              </a:rPr>
              <a:t>they have a tried and tested business plan and product </a:t>
            </a:r>
          </a:p>
          <a:p>
            <a:pPr eaLnBrk="1" hangingPunct="1">
              <a:lnSpc>
                <a:spcPct val="80000"/>
              </a:lnSpc>
              <a:spcBef>
                <a:spcPct val="0"/>
              </a:spcBef>
            </a:pPr>
            <a:r>
              <a:rPr lang="en-GB" sz="300" smtClean="0">
                <a:latin typeface="Arial" pitchFamily="34" charset="0"/>
                <a:cs typeface="Arial" pitchFamily="34" charset="0"/>
              </a:rPr>
              <a:t>the plan involves sport, the community, business and academia</a:t>
            </a:r>
          </a:p>
          <a:p>
            <a:pPr eaLnBrk="1" hangingPunct="1">
              <a:lnSpc>
                <a:spcPct val="80000"/>
              </a:lnSpc>
              <a:spcBef>
                <a:spcPct val="0"/>
              </a:spcBef>
            </a:pPr>
            <a:r>
              <a:rPr lang="en-GB" sz="300" smtClean="0">
                <a:latin typeface="Arial" pitchFamily="34" charset="0"/>
                <a:cs typeface="Arial" pitchFamily="34" charset="0"/>
              </a:rPr>
              <a:t>it can operate as a hub for other legacy opportunities on the park</a:t>
            </a:r>
          </a:p>
          <a:p>
            <a:pPr eaLnBrk="1" hangingPunct="1">
              <a:lnSpc>
                <a:spcPct val="80000"/>
              </a:lnSpc>
              <a:spcBef>
                <a:spcPct val="0"/>
              </a:spcBef>
            </a:pPr>
            <a:r>
              <a:rPr lang="en-GB" sz="300" smtClean="0">
                <a:latin typeface="Arial" pitchFamily="34" charset="0"/>
                <a:cs typeface="Arial" pitchFamily="34" charset="0"/>
              </a:rPr>
              <a:t>it drives participation in grass root sports, is accessible and affordable </a:t>
            </a:r>
          </a:p>
          <a:p>
            <a:pPr eaLnBrk="1" hangingPunct="1">
              <a:lnSpc>
                <a:spcPct val="80000"/>
              </a:lnSpc>
              <a:spcBef>
                <a:spcPct val="0"/>
              </a:spcBef>
            </a:pPr>
            <a:r>
              <a:rPr lang="en-GB" sz="300" smtClean="0">
                <a:latin typeface="Arial" pitchFamily="34" charset="0"/>
                <a:cs typeface="Arial" pitchFamily="34" charset="0"/>
              </a:rPr>
              <a:t>it meets the health and obesity agenda by targeting some of the 50% of adults in London who are classed as inactive</a:t>
            </a:r>
          </a:p>
          <a:p>
            <a:pPr eaLnBrk="1" hangingPunct="1">
              <a:lnSpc>
                <a:spcPct val="80000"/>
              </a:lnSpc>
              <a:spcBef>
                <a:spcPct val="0"/>
              </a:spcBef>
            </a:pPr>
            <a:r>
              <a:rPr lang="en-GB" sz="300" smtClean="0">
                <a:latin typeface="Arial" pitchFamily="34" charset="0"/>
                <a:cs typeface="Arial" pitchFamily="34" charset="0"/>
              </a:rPr>
              <a:t>they have finance in place</a:t>
            </a:r>
          </a:p>
          <a:p>
            <a:pPr eaLnBrk="1" hangingPunct="1">
              <a:lnSpc>
                <a:spcPct val="80000"/>
              </a:lnSpc>
              <a:spcBef>
                <a:spcPct val="0"/>
              </a:spcBef>
            </a:pPr>
            <a:r>
              <a:rPr lang="en-GB" sz="300" smtClean="0">
                <a:latin typeface="Arial" pitchFamily="34" charset="0"/>
                <a:cs typeface="Arial" pitchFamily="34" charset="0"/>
              </a:rPr>
              <a:t>the development will create 1,500 long term jobs in East London </a:t>
            </a:r>
          </a:p>
          <a:p>
            <a:pPr eaLnBrk="1" hangingPunct="1">
              <a:lnSpc>
                <a:spcPct val="80000"/>
              </a:lnSpc>
              <a:spcBef>
                <a:spcPct val="0"/>
              </a:spcBef>
            </a:pPr>
            <a:r>
              <a:rPr lang="en-GB" sz="300" smtClean="0">
                <a:latin typeface="Arial" pitchFamily="34" charset="0"/>
                <a:cs typeface="Arial" pitchFamily="34" charset="0"/>
              </a:rPr>
              <a:t>OPLC appear very supportive  - Andrew Altman visited their premises in Lille for a day and is hosted their worldwide board on a tour of the park on the 18</a:t>
            </a:r>
            <a:r>
              <a:rPr lang="en-GB" sz="300" baseline="30000" smtClean="0">
                <a:latin typeface="Arial" pitchFamily="34" charset="0"/>
                <a:cs typeface="Arial" pitchFamily="34" charset="0"/>
              </a:rPr>
              <a:t>th</a:t>
            </a:r>
            <a:r>
              <a:rPr lang="en-GB" sz="300" smtClean="0">
                <a:latin typeface="Arial" pitchFamily="34" charset="0"/>
                <a:cs typeface="Arial" pitchFamily="34" charset="0"/>
              </a:rPr>
              <a:t> of March</a:t>
            </a:r>
          </a:p>
          <a:p>
            <a:pPr eaLnBrk="1" hangingPunct="1">
              <a:lnSpc>
                <a:spcPct val="80000"/>
              </a:lnSpc>
              <a:spcBef>
                <a:spcPct val="0"/>
              </a:spcBef>
            </a:pPr>
            <a:r>
              <a:rPr lang="en-GB" sz="300" smtClean="0">
                <a:latin typeface="Arial" pitchFamily="34" charset="0"/>
                <a:cs typeface="Arial" pitchFamily="34" charset="0"/>
              </a:rPr>
              <a:t>the scheme can be delivered quickly (within 27 months)</a:t>
            </a:r>
          </a:p>
          <a:p>
            <a:pPr eaLnBrk="1" hangingPunct="1">
              <a:lnSpc>
                <a:spcPct val="80000"/>
              </a:lnSpc>
              <a:spcBef>
                <a:spcPct val="0"/>
              </a:spcBef>
            </a:pPr>
            <a:r>
              <a:rPr lang="en-GB" sz="300" smtClean="0">
                <a:latin typeface="Arial" pitchFamily="34" charset="0"/>
                <a:cs typeface="Arial" pitchFamily="34" charset="0"/>
              </a:rPr>
              <a:t>Loughborough partnership is a good academic one and adds real credibility</a:t>
            </a:r>
          </a:p>
          <a:p>
            <a:pPr eaLnBrk="1" hangingPunct="1">
              <a:lnSpc>
                <a:spcPct val="80000"/>
              </a:lnSpc>
              <a:spcBef>
                <a:spcPct val="0"/>
              </a:spcBef>
            </a:pPr>
            <a:r>
              <a:rPr lang="en-GB" sz="300" smtClean="0">
                <a:latin typeface="Arial" pitchFamily="34" charset="0"/>
                <a:cs typeface="Arial" pitchFamily="34" charset="0"/>
              </a:rPr>
              <a:t>it still leaves the Press Centre for technology companies to occupy office space</a:t>
            </a:r>
          </a:p>
          <a:p>
            <a:pPr eaLnBrk="1" hangingPunct="1">
              <a:lnSpc>
                <a:spcPct val="80000"/>
              </a:lnSpc>
              <a:spcBef>
                <a:spcPct val="0"/>
              </a:spcBef>
            </a:pPr>
            <a:r>
              <a:rPr lang="en-US" sz="300" smtClean="0">
                <a:latin typeface="Arial" pitchFamily="34" charset="0"/>
                <a:cs typeface="Arial" pitchFamily="34" charset="0"/>
              </a:rPr>
              <a:t>The scheme is contestable with other UK locations and without the Olympic Park the development is highly unlikely to happen in London.</a:t>
            </a:r>
            <a:endParaRPr lang="en-GB" sz="300" smtClean="0">
              <a:latin typeface="Arial" pitchFamily="34" charset="0"/>
              <a:cs typeface="Arial" pitchFamily="34" charset="0"/>
            </a:endParaRP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Succesful investments include</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We successfully completed a joint PR campaign with the TCIO for a client who we helped set up in Tech City – </a:t>
            </a:r>
            <a:r>
              <a:rPr lang="en-GB" sz="300" b="1" smtClean="0">
                <a:latin typeface="Arial" pitchFamily="34" charset="0"/>
                <a:cs typeface="Arial" pitchFamily="34" charset="0"/>
              </a:rPr>
              <a:t>Yammer.</a:t>
            </a:r>
          </a:p>
          <a:p>
            <a:pPr eaLnBrk="1" hangingPunct="1">
              <a:lnSpc>
                <a:spcPct val="80000"/>
              </a:lnSpc>
              <a:spcBef>
                <a:spcPct val="0"/>
              </a:spcBef>
            </a:pPr>
            <a:r>
              <a:rPr lang="en-GB" sz="300" smtClean="0">
                <a:latin typeface="Arial" pitchFamily="34" charset="0"/>
                <a:cs typeface="Arial" pitchFamily="34" charset="0"/>
              </a:rPr>
              <a:t>Yammer (</a:t>
            </a:r>
            <a:r>
              <a:rPr lang="en-GB" sz="300" smtClean="0">
                <a:latin typeface="Arial" pitchFamily="34" charset="0"/>
                <a:cs typeface="Arial" pitchFamily="34" charset="0"/>
                <a:hlinkClick r:id="rId3"/>
              </a:rPr>
              <a:t>www.yammer.com</a:t>
            </a:r>
            <a:r>
              <a:rPr lang="en-GB" sz="300" smtClean="0">
                <a:latin typeface="Arial" pitchFamily="34" charset="0"/>
                <a:cs typeface="Arial" pitchFamily="34" charset="0"/>
              </a:rPr>
              <a:t>) is the leader in enterprise social networking, providing a secure way for employees to communicate, collaborate, and share information. The basic version of Yammer is free, and customers can pay to upgrade their network to receive additional administrative and security controls, priority customer service and a dedicated customer success manager. More than 80 percent of the Fortune 500 using our award-winning Software-as-a-Service (SaaS) solution to improve employee productivity and engagement. Visit our </a:t>
            </a:r>
            <a:r>
              <a:rPr lang="en-GB" sz="300" smtClean="0">
                <a:latin typeface="Arial" pitchFamily="34" charset="0"/>
                <a:cs typeface="Arial" pitchFamily="34" charset="0"/>
                <a:hlinkClick r:id="rId4"/>
              </a:rPr>
              <a:t>blog</a:t>
            </a:r>
            <a:r>
              <a:rPr lang="en-GB" sz="300" smtClean="0">
                <a:latin typeface="Arial" pitchFamily="34" charset="0"/>
                <a:cs typeface="Arial" pitchFamily="34" charset="0"/>
              </a:rPr>
              <a:t> to see how our customers are benefiting from Yammer.</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Haier</a:t>
            </a:r>
          </a:p>
          <a:p>
            <a:pPr eaLnBrk="1" hangingPunct="1">
              <a:lnSpc>
                <a:spcPct val="80000"/>
              </a:lnSpc>
              <a:spcBef>
                <a:spcPct val="0"/>
              </a:spcBef>
            </a:pPr>
            <a:r>
              <a:rPr lang="en-GB" sz="300" smtClean="0">
                <a:latin typeface="Arial" pitchFamily="34" charset="0"/>
                <a:cs typeface="Arial" pitchFamily="34" charset="0"/>
              </a:rPr>
              <a:t>Haier has been on our Most Wanted Customer List for a while and a breakthrough to secure its commitment to London only came after we visited them at its global headquarters in Qingdao, China as part of our Expo Sales Campaign last year.  After the visit there have been many rounds of discussions took place.  Through thorough research and business advisory pieces, we successfully convinced Haier that, West London provides a strong foundation for future Haier UK to grow from, not only for better access to its client base, channel partners and 3PL providers, as well as by staff, but also for ease of draw on talents from wider regions to create sustainable competitive edges.   We recommended that West London also cater Haier’s property requirements in terms of costs and other locational considerations.  Leveraging our relationship with the Home Office, we helped on visa applications of Haier’s key personnels.  We maintained an extensive amount of communications with the client, arranged many business meetings and peer learning for them, helped them get access to 2012 business opportunities, and assisted in growing their business networks in London.  Commented on the value-add of London &amp; Partners’ contribution, the client said in its plain language “[e]ven we want to be in London as the first choice, price is always a problem, with London &amp; Partners, we found the best balance“.  It went on, “[we] get to the right contact in various business sector, providing business opinions and network”. </a:t>
            </a: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Twitter</a:t>
            </a:r>
          </a:p>
          <a:p>
            <a:pPr eaLnBrk="1" hangingPunct="1">
              <a:lnSpc>
                <a:spcPct val="80000"/>
              </a:lnSpc>
              <a:spcBef>
                <a:spcPct val="0"/>
              </a:spcBef>
            </a:pPr>
            <a:r>
              <a:rPr lang="en-GB" sz="300" smtClean="0">
                <a:latin typeface="Arial" pitchFamily="34" charset="0"/>
                <a:cs typeface="Arial" pitchFamily="34" charset="0"/>
              </a:rPr>
              <a:t>London and Partners prepared a research report to include the UK Online &amp; Mobile Advertising Sector, London as an EHQ, office options and Tech City. We conducted a property tour, made introductions to Head of Digital for LOCOG, BBC Digital team and companies in our networks to support their activities in UK and Europe and potential candidates to assist with recruitment. We also introduced professional service providers to advise on legal, banking, insurance, office search, relocation and residential accommodation. Tony Wang stated "Twitter would be in London but it would have been more painful [without London and Partners]"</a:t>
            </a:r>
          </a:p>
          <a:p>
            <a:pPr eaLnBrk="1" hangingPunct="1">
              <a:lnSpc>
                <a:spcPct val="80000"/>
              </a:lnSpc>
              <a:spcBef>
                <a:spcPct val="0"/>
              </a:spcBef>
            </a:pPr>
            <a:endParaRPr lang="en-GB" sz="300" b="1" smtClean="0">
              <a:latin typeface="Arial" pitchFamily="34" charset="0"/>
              <a:cs typeface="Arial" pitchFamily="34" charset="0"/>
            </a:endParaRPr>
          </a:p>
          <a:p>
            <a:pPr eaLnBrk="1" hangingPunct="1">
              <a:lnSpc>
                <a:spcPct val="80000"/>
              </a:lnSpc>
              <a:spcBef>
                <a:spcPct val="0"/>
              </a:spcBef>
            </a:pPr>
            <a:r>
              <a:rPr lang="en-GB" sz="300" b="1" smtClean="0">
                <a:latin typeface="Arial" pitchFamily="34" charset="0"/>
                <a:cs typeface="Arial" pitchFamily="34" charset="0"/>
              </a:rPr>
              <a:t>Business Tourism</a:t>
            </a:r>
          </a:p>
          <a:p>
            <a:pPr eaLnBrk="1" hangingPunct="1">
              <a:lnSpc>
                <a:spcPct val="80000"/>
              </a:lnSpc>
              <a:spcBef>
                <a:spcPct val="0"/>
              </a:spcBef>
            </a:pPr>
            <a:r>
              <a:rPr lang="en-GB" sz="300" smtClean="0">
                <a:latin typeface="Arial" pitchFamily="34" charset="0"/>
                <a:cs typeface="Arial" pitchFamily="34" charset="0"/>
              </a:rPr>
              <a:t>Confirmed bookings is on an upward trend with significant increase in 2011-12.  BT is an area which has historically been under-invested by Visit London and we increased resource this year.</a:t>
            </a:r>
            <a:endParaRPr lang="en-GB" sz="300" b="1" smtClean="0">
              <a:latin typeface="Arial" pitchFamily="34" charset="0"/>
              <a:cs typeface="Arial" pitchFamily="34" charset="0"/>
            </a:endParaRPr>
          </a:p>
          <a:p>
            <a:pPr eaLnBrk="1" hangingPunct="1">
              <a:lnSpc>
                <a:spcPct val="80000"/>
              </a:lnSpc>
              <a:spcBef>
                <a:spcPct val="0"/>
              </a:spcBef>
            </a:pPr>
            <a:endParaRPr lang="en-GB" sz="300" smtClean="0">
              <a:latin typeface="Arial" pitchFamily="34" charset="0"/>
              <a:cs typeface="Arial" pitchFamily="34" charset="0"/>
            </a:endParaRPr>
          </a:p>
          <a:p>
            <a:pPr eaLnBrk="1" hangingPunct="1">
              <a:lnSpc>
                <a:spcPct val="80000"/>
              </a:lnSpc>
              <a:spcBef>
                <a:spcPct val="0"/>
              </a:spcBef>
            </a:pPr>
            <a:r>
              <a:rPr lang="en-GB" sz="300" smtClean="0">
                <a:latin typeface="Arial" pitchFamily="34" charset="0"/>
                <a:cs typeface="Arial" pitchFamily="34" charset="0"/>
              </a:rPr>
              <a:t>Won:</a:t>
            </a:r>
          </a:p>
          <a:p>
            <a:pPr eaLnBrk="1" hangingPunct="1">
              <a:lnSpc>
                <a:spcPct val="80000"/>
              </a:lnSpc>
              <a:spcBef>
                <a:spcPct val="0"/>
              </a:spcBef>
            </a:pPr>
            <a:r>
              <a:rPr lang="en-GB" sz="300" smtClean="0">
                <a:latin typeface="Arial" pitchFamily="34" charset="0"/>
                <a:cs typeface="Arial" pitchFamily="34" charset="0"/>
              </a:rPr>
              <a:t>European Association of Urology, 14000 delegates</a:t>
            </a:r>
          </a:p>
          <a:p>
            <a:pPr eaLnBrk="1" hangingPunct="1">
              <a:lnSpc>
                <a:spcPct val="80000"/>
              </a:lnSpc>
              <a:spcBef>
                <a:spcPct val="0"/>
              </a:spcBef>
            </a:pPr>
            <a:r>
              <a:rPr lang="en-GB" sz="300" smtClean="0">
                <a:latin typeface="Arial" pitchFamily="34" charset="0"/>
                <a:cs typeface="Arial" pitchFamily="34" charset="0"/>
              </a:rPr>
              <a:t>European Renal Assoc 10000 delegates</a:t>
            </a:r>
          </a:p>
          <a:p>
            <a:pPr eaLnBrk="1" hangingPunct="1">
              <a:lnSpc>
                <a:spcPct val="80000"/>
              </a:lnSpc>
              <a:spcBef>
                <a:spcPct val="0"/>
              </a:spcBef>
            </a:pPr>
            <a:r>
              <a:rPr lang="en-GB" sz="300" smtClean="0">
                <a:latin typeface="Arial" pitchFamily="34" charset="0"/>
                <a:cs typeface="Arial" pitchFamily="34" charset="0"/>
              </a:rPr>
              <a:t>Europerio 2015 (Periodontology) – 5000 delegates</a:t>
            </a:r>
          </a:p>
          <a:p>
            <a:pPr eaLnBrk="1" hangingPunct="1">
              <a:lnSpc>
                <a:spcPct val="80000"/>
              </a:lnSpc>
              <a:spcBef>
                <a:spcPct val="0"/>
              </a:spcBef>
            </a:pPr>
            <a:r>
              <a:rPr lang="en-GB" sz="300" smtClean="0">
                <a:latin typeface="Arial" pitchFamily="34" charset="0"/>
                <a:cs typeface="Arial" pitchFamily="34" charset="0"/>
              </a:rPr>
              <a:t>(Demonstrates strength of medical congresses – makes up 85% of all major events won by Excel)</a:t>
            </a:r>
          </a:p>
          <a:p>
            <a:pPr eaLnBrk="1" hangingPunct="1">
              <a:lnSpc>
                <a:spcPct val="80000"/>
              </a:lnSpc>
              <a:spcBef>
                <a:spcPct val="0"/>
              </a:spcBef>
            </a:pPr>
            <a:r>
              <a:rPr lang="en-GB" sz="300" smtClean="0">
                <a:latin typeface="Arial" pitchFamily="34" charset="0"/>
                <a:cs typeface="Arial" pitchFamily="34" charset="0"/>
              </a:rPr>
              <a:t>Also won Cisco Live from Barcelona and World Islamic Investment Forum</a:t>
            </a:r>
          </a:p>
          <a:p>
            <a:pPr eaLnBrk="1" hangingPunct="1">
              <a:lnSpc>
                <a:spcPct val="80000"/>
              </a:lnSpc>
              <a:spcBef>
                <a:spcPct val="0"/>
              </a:spcBef>
            </a:pPr>
            <a:r>
              <a:rPr lang="en-GB" sz="300" smtClean="0">
                <a:latin typeface="Arial" pitchFamily="34" charset="0"/>
                <a:cs typeface="Arial" pitchFamily="34" charset="0"/>
              </a:rPr>
              <a:t>Business tourism have confirmed business of £103.2m of which £39.5m is 2012 business, this against a total target of £85m – 121% of target. </a:t>
            </a:r>
          </a:p>
          <a:p>
            <a:pPr eaLnBrk="1" hangingPunct="1">
              <a:lnSpc>
                <a:spcPct val="80000"/>
              </a:lnSpc>
              <a:spcBef>
                <a:spcPct val="0"/>
              </a:spcBef>
            </a:pPr>
            <a:endParaRPr lang="en-GB" sz="300" smtClean="0">
              <a:latin typeface="Arial" pitchFamily="34" charset="0"/>
              <a:cs typeface="Arial" pitchFamily="34" charset="0"/>
            </a:endParaRP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ADB393-D192-4AB6-829F-6314AAA5E3FB}" type="slidenum">
              <a:rPr lang="en-US" smtClean="0">
                <a:solidFill>
                  <a:srgbClr val="000000"/>
                </a:solidFill>
              </a:rPr>
              <a:pPr fontAlgn="base">
                <a:spcBef>
                  <a:spcPct val="0"/>
                </a:spcBef>
                <a:spcAft>
                  <a:spcPct val="0"/>
                </a:spcAft>
                <a:defRPr/>
              </a:pPr>
              <a:t>4</a:t>
            </a:fld>
            <a:endParaRPr lang="en-US"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789F33-C97B-4BEF-9C9C-338A4284C692}" type="slidenum">
              <a:rPr lang="en-GB" smtClean="0"/>
              <a:pPr fontAlgn="base">
                <a:spcBef>
                  <a:spcPct val="0"/>
                </a:spcBef>
                <a:spcAft>
                  <a:spcPct val="0"/>
                </a:spcAft>
                <a:defRPr/>
              </a:pPr>
              <a:t>5</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7CBA141-4D85-4B31-B6B6-C1737294B312}" type="slidenum">
              <a:rPr lang="en-US" smtClean="0">
                <a:solidFill>
                  <a:srgbClr val="000000"/>
                </a:solidFill>
              </a:rPr>
              <a:pPr/>
              <a:t>6</a:t>
            </a:fld>
            <a:endParaRPr lang="en-US" smtClean="0">
              <a:solidFill>
                <a:srgbClr val="000000"/>
              </a:solidFill>
            </a:endParaRPr>
          </a:p>
        </p:txBody>
      </p:sp>
      <p:sp>
        <p:nvSpPr>
          <p:cNvPr id="120835" name="Rectangle 2"/>
          <p:cNvSpPr>
            <a:spLocks noGrp="1" noRot="1" noChangeAspect="1" noChangeArrowheads="1" noTextEdit="1"/>
          </p:cNvSpPr>
          <p:nvPr>
            <p:ph type="sldImg"/>
          </p:nvPr>
        </p:nvSpPr>
        <p:spPr>
          <a:xfrm>
            <a:off x="1139825" y="685800"/>
            <a:ext cx="4578350" cy="3433763"/>
          </a:xfrm>
          <a:solidFill>
            <a:srgbClr val="FFFFFF"/>
          </a:solidFill>
          <a:ln/>
        </p:spPr>
      </p:sp>
      <p:sp>
        <p:nvSpPr>
          <p:cNvPr id="120836" name="Rectangle 3"/>
          <p:cNvSpPr>
            <a:spLocks noGrp="1" noChangeArrowheads="1"/>
          </p:cNvSpPr>
          <p:nvPr>
            <p:ph type="body" idx="1"/>
          </p:nvPr>
        </p:nvSpPr>
        <p:spPr>
          <a:xfrm>
            <a:off x="685482" y="4343916"/>
            <a:ext cx="5487041" cy="4114362"/>
          </a:xfrm>
          <a:solidFill>
            <a:srgbClr val="FFFFFF"/>
          </a:solidFill>
          <a:ln>
            <a:solidFill>
              <a:srgbClr val="000000"/>
            </a:solidFill>
          </a:ln>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dirty="0" smtClean="0">
                <a:latin typeface="L Avenir Light"/>
                <a:ea typeface="Cambria"/>
                <a:cs typeface="Times New Roman"/>
              </a:rPr>
              <a:t>London ideal city to cater for your entire programme</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Presidents / Welcome reception (350)</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St Paul’s cathedral</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London transport museum</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Museum of London</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London gala dinner (6,000)</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Excel – London’s largest banqueting hall</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Faculty dinner (400)</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Painted Hall Old Royal Naval College</a:t>
            </a:r>
          </a:p>
          <a:p>
            <a:pPr marL="342900" indent="-342900" eaLnBrk="1" fontAlgn="auto" hangingPunct="1">
              <a:spcBef>
                <a:spcPts val="0"/>
              </a:spcBef>
              <a:spcAft>
                <a:spcPts val="0"/>
              </a:spcAft>
              <a:buFont typeface="Symbol"/>
              <a:buChar char=""/>
              <a:defRPr/>
            </a:pPr>
            <a:r>
              <a:rPr lang="en-GB" dirty="0" smtClean="0">
                <a:latin typeface="L Avenir Light"/>
                <a:ea typeface="Cambria"/>
                <a:cs typeface="Times New Roman"/>
              </a:rPr>
              <a:t>Guildhall</a:t>
            </a:r>
            <a:endParaRPr lang="en-GB" dirty="0">
              <a:latin typeface="L Avenir Light"/>
              <a:ea typeface="Cambria"/>
              <a:cs typeface="Times New Roman"/>
            </a:endParaRP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ED46C0-600C-40FD-A4D8-E5B545D3BA33}"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GB" b="1" smtClean="0"/>
              <a:t>Museums and galleries</a:t>
            </a:r>
            <a:endParaRPr lang="en-GB" smtClean="0"/>
          </a:p>
          <a:p>
            <a:r>
              <a:rPr lang="en-GB" smtClean="0"/>
              <a:t>London is home to more than 200 museums and galleries hosting everything from blockbuster art shows to crowd-pulling interactive displays. Start with the world-famous Tate Modern art gallery, the British Museum and the Victoria and Albert Museum and plot your route from there</a:t>
            </a:r>
          </a:p>
          <a:p>
            <a:r>
              <a:rPr lang="en-GB" smtClean="0"/>
              <a:t> </a:t>
            </a:r>
          </a:p>
          <a:p>
            <a:r>
              <a:rPr lang="en-GB" b="1" smtClean="0"/>
              <a:t>Heritage and days out</a:t>
            </a:r>
            <a:endParaRPr lang="en-GB" smtClean="0"/>
          </a:p>
          <a:p>
            <a:r>
              <a:rPr lang="en-GB" smtClean="0"/>
              <a:t>Popular attractions include the London Eye, Buckingham Palace, Hampton Court Palace, Westminster Abbey, the Tower of London, the Royal Botanic Gardens at Kew, Greenwich’s Royal Observatory and the Houses of Parliament.</a:t>
            </a:r>
          </a:p>
          <a:p>
            <a:r>
              <a:rPr lang="en-GB" smtClean="0"/>
              <a:t> </a:t>
            </a:r>
          </a:p>
          <a:p>
            <a:r>
              <a:rPr lang="en-GB" b="1" smtClean="0"/>
              <a:t>Europe’s best nightlife</a:t>
            </a:r>
            <a:endParaRPr lang="en-GB" smtClean="0"/>
          </a:p>
          <a:p>
            <a:r>
              <a:rPr lang="en-GB" smtClean="0"/>
              <a:t>Around half a million people go clubbing in London every Saturday night. Choose from superstar DJ hangouts such as Pacha, Fabric and the Ministry of Sound to cutting-edge smaller venues such as Favela Chic and 333.</a:t>
            </a:r>
          </a:p>
          <a:p>
            <a:r>
              <a:rPr lang="en-GB" smtClean="0"/>
              <a:t> </a:t>
            </a:r>
          </a:p>
          <a:p>
            <a:r>
              <a:rPr lang="en-GB" b="1" smtClean="0"/>
              <a:t>Theatre and music</a:t>
            </a:r>
            <a:endParaRPr lang="en-GB" smtClean="0"/>
          </a:p>
          <a:p>
            <a:r>
              <a:rPr lang="en-GB" smtClean="0"/>
              <a:t>Choose from more than 100 venues from West End musicals to Chekhov at the Royal Court, opera at the Hackney Empire, hilarious acts at the Comedy Store and contemporary dance at Sadler’s Wells. London is home to five symphony orchestras, two leading opera houses and a huge choice of concerts at multi-arts centres such as the Barbican, the Royal Albert Hall and the Southbank Centre.</a:t>
            </a:r>
          </a:p>
          <a:p>
            <a:r>
              <a:rPr lang="en-GB" u="sng" smtClean="0">
                <a:hlinkClick r:id="rId3"/>
              </a:rPr>
              <a:t>http://www.royalalberthall.com/</a:t>
            </a:r>
            <a:endParaRPr lang="en-GB" smtClean="0"/>
          </a:p>
          <a:p>
            <a:r>
              <a:rPr lang="en-GB" smtClean="0"/>
              <a:t> </a:t>
            </a:r>
          </a:p>
          <a:p>
            <a:r>
              <a:rPr lang="en-GB" b="1" smtClean="0"/>
              <a:t>Shopping</a:t>
            </a:r>
            <a:endParaRPr lang="en-GB" smtClean="0"/>
          </a:p>
          <a:p>
            <a:r>
              <a:rPr lang="en-GB" smtClean="0"/>
              <a:t>Choose from big names such as Harrods, Selfridges, Fortnum and Mason, Liberty’s and Lilywhites, vibrant markets including Portobello Road, Spitalfields and Camden, and some of the world’s most fashionable shopping areas such as Covent Garden, Kings Road and New Bond Street</a:t>
            </a:r>
          </a:p>
          <a:p>
            <a:r>
              <a:rPr lang="en-GB" smtClean="0"/>
              <a:t> </a:t>
            </a:r>
          </a:p>
          <a:p>
            <a:r>
              <a:rPr lang="en-GB" b="1" smtClean="0"/>
              <a:t>Beautiful parks</a:t>
            </a:r>
            <a:endParaRPr lang="en-GB" smtClean="0"/>
          </a:p>
          <a:p>
            <a:r>
              <a:rPr lang="en-GB" smtClean="0"/>
              <a:t>Green space makes up some 30% of London, with the royal parks of Kensington Gardens, Regents Park, Hyde Park, St James Park and Richmond Park among the most popular. Boating lakes, zoos, open-air theatres, fountains, lidos, woodland and sports grounds abound. </a:t>
            </a:r>
          </a:p>
          <a:p>
            <a:r>
              <a:rPr lang="en-GB" smtClean="0"/>
              <a:t> </a:t>
            </a:r>
          </a:p>
          <a:p>
            <a:r>
              <a:rPr lang="en-GB" b="1" smtClean="0"/>
              <a:t>Unrivalled sport</a:t>
            </a:r>
            <a:endParaRPr lang="en-GB" smtClean="0"/>
          </a:p>
          <a:p>
            <a:r>
              <a:rPr lang="en-GB" smtClean="0"/>
              <a:t>Spectator highlights include tennis at Wimbledon, football at the new Wembley Stadium, cricket at Lords, rugby at Twickenham, racing at Ascot and, in 2012, the Olympics at Stratford. </a:t>
            </a:r>
          </a:p>
          <a:p>
            <a:r>
              <a:rPr lang="en-GB" smtClean="0"/>
              <a:t> </a:t>
            </a:r>
          </a:p>
          <a:p>
            <a:r>
              <a:rPr lang="en-GB" b="1" smtClean="0"/>
              <a:t>Festivals and events</a:t>
            </a:r>
            <a:endParaRPr lang="en-GB" smtClean="0"/>
          </a:p>
          <a:p>
            <a:r>
              <a:rPr lang="en-GB" smtClean="0"/>
              <a:t>Highlights include the Notting Hill Carnival, Chinese New Year celebrations, the Oxford and Cambridge boat race, the London marathon, Chelsea Flower Show, Trooping the Colour, the BBC Proms, Open House architecture week and the London Jazz Festival.</a:t>
            </a:r>
          </a:p>
        </p:txBody>
      </p:sp>
      <p:sp>
        <p:nvSpPr>
          <p:cNvPr id="4" name="Slide Number Placeholder 3"/>
          <p:cNvSpPr>
            <a:spLocks noGrp="1"/>
          </p:cNvSpPr>
          <p:nvPr>
            <p:ph type="sldNum" sz="quarter" idx="5"/>
          </p:nvPr>
        </p:nvSpPr>
        <p:spPr/>
        <p:txBody>
          <a:bodyPr/>
          <a:lstStyle/>
          <a:p>
            <a:pPr>
              <a:defRPr/>
            </a:pPr>
            <a:fld id="{F42482C4-15F2-424E-8442-73BE16BA0763}"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HEADER SLIDE ONLY TITLE UPPER CASE ARIAL 44PT</a:t>
            </a:r>
            <a:endParaRPr lang="en-US" dirty="0"/>
          </a:p>
        </p:txBody>
      </p:sp>
      <p:sp>
        <p:nvSpPr>
          <p:cNvPr id="3" name="Content Placeholder 2"/>
          <p:cNvSpPr>
            <a:spLocks noGrp="1"/>
          </p:cNvSpPr>
          <p:nvPr>
            <p:ph idx="1" hasCustomPrompt="1"/>
          </p:nvPr>
        </p:nvSpPr>
        <p:spPr/>
        <p:txBody>
          <a:bodyPr/>
          <a:lstStyle/>
          <a:p>
            <a:pPr lvl="0"/>
            <a:r>
              <a:rPr lang="en-US" dirty="0" smtClean="0"/>
              <a:t>UPPER CASE ARIAL 24PT SUB TITLE / DATE / NAME</a:t>
            </a:r>
            <a:endParaRPr lang="en-US" dirty="0"/>
          </a:p>
        </p:txBody>
      </p:sp>
      <p:sp>
        <p:nvSpPr>
          <p:cNvPr id="4" name="Date Placeholder 3"/>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BDE01D-66B0-4336-8757-D4E40BE3EE6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98500E-6370-4387-BED7-64904552E89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2CA35B-C9E5-4D55-A412-C9B9BE41364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49EB7E-E0B8-441C-8C9D-DF9467951DC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CC23C6-4DE9-4966-8503-72DE83A9B5ED}"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89CEBF9-0A12-4387-882C-6A9729D9CD91}"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8FBF6DF-CEB9-40F6-93D1-C660417E336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A71BDD-534F-4D4C-926C-D59DB2F12FD7}"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353BD9-350A-49DE-8989-89765DD9B95E}"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16F939-32C7-48C9-8E9F-53A1D90F99A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215A9-B283-4196-872B-5498B4CAC346}"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6620E1-ACE0-4C59-962B-BE9E31E29FCA}"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4" name="Picture 5" descr="London%20and%20Partners.jpg"/>
          <p:cNvPicPr>
            <a:picLocks noChangeAspect="1"/>
          </p:cNvPicPr>
          <p:nvPr userDrawn="1"/>
        </p:nvPicPr>
        <p:blipFill>
          <a:blip r:embed="rId2" cstate="print"/>
          <a:srcRect/>
          <a:stretch>
            <a:fillRect/>
          </a:stretch>
        </p:blipFill>
        <p:spPr bwMode="auto">
          <a:xfrm>
            <a:off x="3348038" y="5805488"/>
            <a:ext cx="2519362" cy="620712"/>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idx="1"/>
          </p:nvPr>
        </p:nvSpPr>
        <p:spPr>
          <a:xfrm>
            <a:off x="457200" y="1600200"/>
            <a:ext cx="8229600" cy="4525963"/>
          </a:xfrm>
          <a:prstGeom prst="rect">
            <a:avLst/>
          </a:prstGeo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Date Placeholder 2"/>
          <p:cNvSpPr>
            <a:spLocks noGrp="1"/>
          </p:cNvSpPr>
          <p:nvPr>
            <p:ph type="dt" sz="half" idx="10"/>
          </p:nvPr>
        </p:nvSpPr>
        <p:spPr/>
        <p:txBody>
          <a:bodyPr/>
          <a:lstStyle>
            <a:lvl1pPr>
              <a:defRPr>
                <a:solidFill>
                  <a:prstClr val="black">
                    <a:tint val="75000"/>
                  </a:prstClr>
                </a:solidFill>
                <a:latin typeface="Arial" pitchFamily="34" charset="0"/>
              </a:defRPr>
            </a:lvl1pPr>
          </a:lstStyle>
          <a:p>
            <a:pPr>
              <a:defRPr/>
            </a:pPr>
            <a:fld id="{90D9DE64-748B-4936-B3DE-6D3DEA2363F7}" type="datetimeFigureOut">
              <a:rPr lang="en-US"/>
              <a:pPr>
                <a:defRPr/>
              </a:pPr>
              <a:t>9/19/2012</a:t>
            </a:fld>
            <a:endParaRPr lang="en-US"/>
          </a:p>
        </p:txBody>
      </p:sp>
      <p:sp>
        <p:nvSpPr>
          <p:cNvPr id="6" name="Footer Placeholder 3"/>
          <p:cNvSpPr>
            <a:spLocks noGrp="1"/>
          </p:cNvSpPr>
          <p:nvPr>
            <p:ph type="ftr" sz="quarter" idx="11"/>
          </p:nvPr>
        </p:nvSpPr>
        <p:spPr/>
        <p:txBody>
          <a:bodyPr/>
          <a:lstStyle>
            <a:lvl1pPr>
              <a:defRPr>
                <a:solidFill>
                  <a:prstClr val="black">
                    <a:tint val="75000"/>
                  </a:prstClr>
                </a:solidFill>
                <a:latin typeface="Arial" pitchFamily="34" charset="0"/>
              </a:defRPr>
            </a:lvl1pPr>
          </a:lstStyle>
          <a:p>
            <a:pPr>
              <a:defRPr/>
            </a:pPr>
            <a:endParaRPr lang="en-US"/>
          </a:p>
        </p:txBody>
      </p:sp>
      <p:sp>
        <p:nvSpPr>
          <p:cNvPr id="8" name="Slide Number Placeholder 4"/>
          <p:cNvSpPr>
            <a:spLocks noGrp="1"/>
          </p:cNvSpPr>
          <p:nvPr>
            <p:ph type="sldNum" sz="quarter" idx="12"/>
          </p:nvPr>
        </p:nvSpPr>
        <p:spPr/>
        <p:txBody>
          <a:bodyPr/>
          <a:lstStyle>
            <a:lvl1pPr>
              <a:defRPr>
                <a:solidFill>
                  <a:prstClr val="black">
                    <a:tint val="75000"/>
                  </a:prstClr>
                </a:solidFill>
                <a:latin typeface="Arial" pitchFamily="34" charset="0"/>
              </a:defRPr>
            </a:lvl1pPr>
          </a:lstStyle>
          <a:p>
            <a:pPr>
              <a:defRPr/>
            </a:pPr>
            <a:fld id="{A0CE1E96-0FE4-42E5-9435-62C954C50CA7}"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VL84907393.jpg"/>
          <p:cNvPicPr>
            <a:picLocks noChangeAspect="1"/>
          </p:cNvPicPr>
          <p:nvPr userDrawn="1"/>
        </p:nvPicPr>
        <p:blipFill>
          <a:blip r:embed="rId2" cstate="print"/>
          <a:srcRect l="5537" r="5537"/>
          <a:stretch>
            <a:fillRect/>
          </a:stretch>
        </p:blipFill>
        <p:spPr bwMode="auto">
          <a:xfrm>
            <a:off x="0" y="0"/>
            <a:ext cx="9144000" cy="6858000"/>
          </a:xfrm>
          <a:prstGeom prst="rect">
            <a:avLst/>
          </a:prstGeom>
          <a:noFill/>
          <a:ln w="9525">
            <a:noFill/>
            <a:miter lim="800000"/>
            <a:headEnd/>
            <a:tailEnd/>
          </a:ln>
        </p:spPr>
      </p:pic>
      <p:pic>
        <p:nvPicPr>
          <p:cNvPr id="5" name="Content Placeholder 5" descr="LP_W_4.pdf"/>
          <p:cNvPicPr>
            <a:picLocks noChangeAspect="1"/>
          </p:cNvPicPr>
          <p:nvPr userDrawn="1"/>
        </p:nvPicPr>
        <p:blipFill>
          <a:blip r:embed="rId3" cstate="print"/>
          <a:srcRect l="31580" t="33742" r="30716" b="35616"/>
          <a:stretch>
            <a:fillRect/>
          </a:stretch>
        </p:blipFill>
        <p:spPr bwMode="auto">
          <a:xfrm>
            <a:off x="2124075" y="4300538"/>
            <a:ext cx="5124450" cy="2944812"/>
          </a:xfrm>
          <a:prstGeom prst="rect">
            <a:avLst/>
          </a:prstGeom>
          <a:noFill/>
          <a:ln w="9525">
            <a:noFill/>
            <a:miter lim="800000"/>
            <a:headEnd/>
            <a:tailEnd/>
          </a:ln>
        </p:spPr>
      </p:pic>
      <p:sp>
        <p:nvSpPr>
          <p:cNvPr id="2" name="Title 1"/>
          <p:cNvSpPr>
            <a:spLocks noGrp="1"/>
          </p:cNvSpPr>
          <p:nvPr>
            <p:ph type="title"/>
          </p:nvPr>
        </p:nvSpPr>
        <p:spPr>
          <a:xfrm>
            <a:off x="457200" y="260648"/>
            <a:ext cx="8229600" cy="724942"/>
          </a:xfrm>
        </p:spPr>
        <p:txBody>
          <a:bodyPr>
            <a:normAutofit/>
          </a:bodyPr>
          <a:lstStyle>
            <a:lvl1pPr>
              <a:defRPr kumimoji="0" lang="en-US" sz="4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defRPr>
            </a:lvl1pPr>
          </a:lstStyle>
          <a:p>
            <a:r>
              <a:rPr lang="en-US" smtClean="0"/>
              <a:t>Click to edit Master title style</a:t>
            </a:r>
            <a:endParaRPr lang="en-US" dirty="0"/>
          </a:p>
        </p:txBody>
      </p:sp>
      <p:sp>
        <p:nvSpPr>
          <p:cNvPr id="10" name="Subtitle 2"/>
          <p:cNvSpPr>
            <a:spLocks noGrp="1"/>
          </p:cNvSpPr>
          <p:nvPr>
            <p:ph type="subTitle" idx="13"/>
          </p:nvPr>
        </p:nvSpPr>
        <p:spPr>
          <a:xfrm>
            <a:off x="1331640" y="980728"/>
            <a:ext cx="6400800" cy="936104"/>
          </a:xfrm>
        </p:spPr>
        <p:txBody>
          <a:bodyPr>
            <a:normAutofit/>
          </a:bodyPr>
          <a:lstStyle>
            <a:lvl1pPr marL="0" indent="0" algn="ctr">
              <a:buNone/>
              <a:defRPr sz="25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Date Placeholder 3"/>
          <p:cNvSpPr>
            <a:spLocks noGrp="1"/>
          </p:cNvSpPr>
          <p:nvPr>
            <p:ph type="dt" sz="half" idx="14"/>
          </p:nvPr>
        </p:nvSpPr>
        <p:spPr/>
        <p:txBody>
          <a:bodyPr/>
          <a:lstStyle>
            <a:lvl1pPr>
              <a:defRPr>
                <a:solidFill>
                  <a:prstClr val="black">
                    <a:tint val="75000"/>
                  </a:prstClr>
                </a:solidFill>
                <a:latin typeface="Arial" pitchFamily="34" charset="0"/>
              </a:defRPr>
            </a:lvl1pPr>
          </a:lstStyle>
          <a:p>
            <a:pPr>
              <a:defRPr/>
            </a:pPr>
            <a:fld id="{6121DE47-A8E1-4728-A436-29C77641BF9F}" type="datetimeFigureOut">
              <a:rPr lang="en-US"/>
              <a:pPr>
                <a:defRPr/>
              </a:pPr>
              <a:t>9/19/2012</a:t>
            </a:fld>
            <a:endParaRPr lang="en-US"/>
          </a:p>
        </p:txBody>
      </p:sp>
      <p:sp>
        <p:nvSpPr>
          <p:cNvPr id="7" name="Footer Placeholder 4"/>
          <p:cNvSpPr>
            <a:spLocks noGrp="1"/>
          </p:cNvSpPr>
          <p:nvPr>
            <p:ph type="ftr" sz="quarter" idx="15"/>
          </p:nvPr>
        </p:nvSpPr>
        <p:spPr/>
        <p:txBody>
          <a:bodyPr/>
          <a:lstStyle>
            <a:lvl1pPr>
              <a:defRPr>
                <a:solidFill>
                  <a:prstClr val="black">
                    <a:tint val="75000"/>
                  </a:prstClr>
                </a:solidFill>
                <a:latin typeface="Arial" pitchFamily="34" charset="0"/>
              </a:defRPr>
            </a:lvl1pPr>
          </a:lstStyle>
          <a:p>
            <a:pPr>
              <a:defRPr/>
            </a:pPr>
            <a:endParaRPr lang="en-US"/>
          </a:p>
        </p:txBody>
      </p:sp>
      <p:sp>
        <p:nvSpPr>
          <p:cNvPr id="8" name="Slide Number Placeholder 5"/>
          <p:cNvSpPr>
            <a:spLocks noGrp="1"/>
          </p:cNvSpPr>
          <p:nvPr>
            <p:ph type="sldNum" sz="quarter" idx="16"/>
          </p:nvPr>
        </p:nvSpPr>
        <p:spPr/>
        <p:txBody>
          <a:bodyPr/>
          <a:lstStyle>
            <a:lvl1pPr>
              <a:defRPr>
                <a:solidFill>
                  <a:prstClr val="black">
                    <a:tint val="75000"/>
                  </a:prstClr>
                </a:solidFill>
                <a:latin typeface="Arial" pitchFamily="34" charset="0"/>
              </a:defRPr>
            </a:lvl1pPr>
          </a:lstStyle>
          <a:p>
            <a:pPr>
              <a:defRPr/>
            </a:pPr>
            <a:fld id="{A0417ADF-85BD-46B7-8BE7-6C13DA10D89A}"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6" descr="globe_7201c.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Content Placeholder 5" descr="LP_W_4.pdf"/>
          <p:cNvPicPr>
            <a:picLocks noChangeAspect="1"/>
          </p:cNvPicPr>
          <p:nvPr userDrawn="1"/>
        </p:nvPicPr>
        <p:blipFill>
          <a:blip r:embed="rId3" cstate="print"/>
          <a:srcRect l="30080" t="35991" r="29752" b="46008"/>
          <a:stretch>
            <a:fillRect/>
          </a:stretch>
        </p:blipFill>
        <p:spPr bwMode="auto">
          <a:xfrm>
            <a:off x="3419475" y="5794375"/>
            <a:ext cx="2519363" cy="796925"/>
          </a:xfrm>
          <a:prstGeom prst="rect">
            <a:avLst/>
          </a:prstGeom>
          <a:noFill/>
          <a:ln w="9525">
            <a:noFill/>
            <a:miter lim="800000"/>
            <a:headEnd/>
            <a:tailEnd/>
          </a:ln>
        </p:spPr>
      </p:pic>
      <p:sp>
        <p:nvSpPr>
          <p:cNvPr id="2" name="Title 1"/>
          <p:cNvSpPr>
            <a:spLocks noGrp="1"/>
          </p:cNvSpPr>
          <p:nvPr>
            <p:ph type="title"/>
          </p:nvPr>
        </p:nvSpPr>
        <p:spPr>
          <a:xfrm>
            <a:off x="457200" y="260648"/>
            <a:ext cx="8229600" cy="724942"/>
          </a:xfrm>
        </p:spPr>
        <p:txBody>
          <a:bodyPr>
            <a:normAutofit/>
          </a:bodyPr>
          <a:lstStyle>
            <a:lvl1pPr>
              <a:defRPr kumimoji="0" lang="en-US" sz="4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defRPr>
            </a:lvl1pPr>
          </a:lstStyle>
          <a:p>
            <a:r>
              <a:rPr lang="en-US" smtClean="0"/>
              <a:t>Click to edit Master title style</a:t>
            </a:r>
            <a:endParaRPr lang="en-US" dirty="0"/>
          </a:p>
        </p:txBody>
      </p:sp>
      <p:sp>
        <p:nvSpPr>
          <p:cNvPr id="10" name="Subtitle 2"/>
          <p:cNvSpPr>
            <a:spLocks noGrp="1"/>
          </p:cNvSpPr>
          <p:nvPr>
            <p:ph type="subTitle" idx="13"/>
          </p:nvPr>
        </p:nvSpPr>
        <p:spPr>
          <a:xfrm>
            <a:off x="1331640" y="980728"/>
            <a:ext cx="6400800" cy="936104"/>
          </a:xfrm>
        </p:spPr>
        <p:txBody>
          <a:bodyPr>
            <a:normAutofit/>
          </a:bodyPr>
          <a:lstStyle>
            <a:lvl1pPr marL="0" indent="0" algn="ctr">
              <a:buNone/>
              <a:defRPr sz="25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5" descr="London%20and%20Partners.jpg"/>
          <p:cNvPicPr>
            <a:picLocks noChangeAspect="1"/>
          </p:cNvPicPr>
          <p:nvPr userDrawn="1"/>
        </p:nvPicPr>
        <p:blipFill>
          <a:blip r:embed="rId2" cstate="print"/>
          <a:srcRect/>
          <a:stretch>
            <a:fillRect/>
          </a:stretch>
        </p:blipFill>
        <p:spPr bwMode="auto">
          <a:xfrm>
            <a:off x="3348038" y="5805488"/>
            <a:ext cx="2519362" cy="620712"/>
          </a:xfrm>
          <a:prstGeom prst="rect">
            <a:avLst/>
          </a:prstGeom>
          <a:noFill/>
          <a:ln w="9525">
            <a:noFill/>
            <a:miter lim="800000"/>
            <a:headEnd/>
            <a:tailEnd/>
          </a:ln>
        </p:spPr>
      </p:pic>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4" name="Date Placeholder 2"/>
          <p:cNvSpPr>
            <a:spLocks noGrp="1"/>
          </p:cNvSpPr>
          <p:nvPr>
            <p:ph type="dt" sz="half" idx="10"/>
          </p:nvPr>
        </p:nvSpPr>
        <p:spPr/>
        <p:txBody>
          <a:bodyPr/>
          <a:lstStyle>
            <a:lvl1pPr>
              <a:defRPr>
                <a:solidFill>
                  <a:prstClr val="black">
                    <a:tint val="75000"/>
                  </a:prstClr>
                </a:solidFill>
                <a:latin typeface="Arial" pitchFamily="34" charset="0"/>
              </a:defRPr>
            </a:lvl1pPr>
          </a:lstStyle>
          <a:p>
            <a:pPr>
              <a:defRPr/>
            </a:pPr>
            <a:fld id="{EE8567A1-BCD5-4BA9-9B84-AA9FD2B60BB7}" type="datetimeFigureOut">
              <a:rPr lang="en-US"/>
              <a:pPr>
                <a:defRPr/>
              </a:pPr>
              <a:t>9/19/2012</a:t>
            </a:fld>
            <a:endParaRPr lang="en-US"/>
          </a:p>
        </p:txBody>
      </p:sp>
      <p:sp>
        <p:nvSpPr>
          <p:cNvPr id="5" name="Footer Placeholder 3"/>
          <p:cNvSpPr>
            <a:spLocks noGrp="1"/>
          </p:cNvSpPr>
          <p:nvPr>
            <p:ph type="ftr" sz="quarter" idx="11"/>
          </p:nvPr>
        </p:nvSpPr>
        <p:spPr/>
        <p:txBody>
          <a:bodyPr/>
          <a:lstStyle>
            <a:lvl1pPr>
              <a:defRPr>
                <a:solidFill>
                  <a:prstClr val="black">
                    <a:tint val="75000"/>
                  </a:prstClr>
                </a:solidFill>
                <a:latin typeface="Arial" pitchFamily="34"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solidFill>
                  <a:prstClr val="black">
                    <a:tint val="75000"/>
                  </a:prstClr>
                </a:solidFill>
                <a:latin typeface="Arial" pitchFamily="34" charset="0"/>
              </a:defRPr>
            </a:lvl1pPr>
          </a:lstStyle>
          <a:p>
            <a:pPr>
              <a:defRPr/>
            </a:pPr>
            <a:fld id="{87467533-26B3-4C78-A249-72B47942E59B}"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prstClr val="black">
                    <a:tint val="75000"/>
                  </a:prstClr>
                </a:solidFill>
                <a:latin typeface="Arial" pitchFamily="34" charset="0"/>
              </a:defRPr>
            </a:lvl1pPr>
          </a:lstStyle>
          <a:p>
            <a:pPr>
              <a:defRPr/>
            </a:pPr>
            <a:fld id="{C66A9879-0372-4D07-AB73-035CA1B95669}" type="datetimeFigureOut">
              <a:rPr lang="en-US"/>
              <a:pPr>
                <a:defRPr/>
              </a:pPr>
              <a:t>9/19/2012</a:t>
            </a:fld>
            <a:endParaRPr lang="en-US"/>
          </a:p>
        </p:txBody>
      </p:sp>
      <p:sp>
        <p:nvSpPr>
          <p:cNvPr id="4" name="Footer Placeholder 3"/>
          <p:cNvSpPr>
            <a:spLocks noGrp="1"/>
          </p:cNvSpPr>
          <p:nvPr>
            <p:ph type="ftr" sz="quarter" idx="11"/>
          </p:nvPr>
        </p:nvSpPr>
        <p:spPr/>
        <p:txBody>
          <a:bodyPr/>
          <a:lstStyle>
            <a:lvl1pPr>
              <a:defRPr>
                <a:solidFill>
                  <a:prstClr val="black">
                    <a:tint val="75000"/>
                  </a:prstClr>
                </a:solidFill>
                <a:latin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prstClr val="black">
                    <a:tint val="75000"/>
                  </a:prstClr>
                </a:solidFill>
                <a:latin typeface="Arial" pitchFamily="34" charset="0"/>
              </a:defRPr>
            </a:lvl1pPr>
          </a:lstStyle>
          <a:p>
            <a:pPr>
              <a:defRPr/>
            </a:pPr>
            <a:fld id="{E46DE4AE-5DBB-4223-AA0A-F61210B60090}"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baseline="0">
                <a:solidFill>
                  <a:srgbClr val="A51A1E"/>
                </a:solidFill>
                <a:latin typeface="Arial" pitchFamily="34" charset="0"/>
                <a:cs typeface="Arial" pitchFamily="34" charset="0"/>
              </a:defRPr>
            </a:lvl1pPr>
          </a:lstStyle>
          <a:p>
            <a:r>
              <a:rPr lang="en-US" dirty="0" smtClean="0"/>
              <a:t>TITLE UPPER CASE ARIAL 40PT</a:t>
            </a:r>
            <a:endParaRPr lang="en-US" dirty="0"/>
          </a:p>
        </p:txBody>
      </p:sp>
      <p:sp>
        <p:nvSpPr>
          <p:cNvPr id="3" name="Content Placeholder 2"/>
          <p:cNvSpPr>
            <a:spLocks noGrp="1"/>
          </p:cNvSpPr>
          <p:nvPr>
            <p:ph idx="1" hasCustomPrompt="1"/>
          </p:nvPr>
        </p:nvSpPr>
        <p:spPr/>
        <p:txBody>
          <a:bodyPr/>
          <a:lstStyle>
            <a:lvl1pPr>
              <a:buFont typeface="Wingdings" pitchFamily="2" charset="2"/>
              <a:buChar char="§"/>
              <a:defRPr sz="2400">
                <a:latin typeface="Arial" pitchFamily="34" charset="0"/>
                <a:cs typeface="Arial" pitchFamily="34" charset="0"/>
              </a:defRPr>
            </a:lvl1pPr>
            <a:lvl2pPr>
              <a:buFont typeface="Arial" pitchFamily="34" charset="0"/>
              <a:buChar char="•"/>
              <a:defRPr sz="2000" baseline="0">
                <a:latin typeface="Arial" pitchFamily="34" charset="0"/>
                <a:cs typeface="Arial" pitchFamily="34" charset="0"/>
              </a:defRPr>
            </a:lvl2pPr>
            <a:lvl3pPr>
              <a:defRPr sz="1800" baseline="0">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Bullet points: Arial 24pt</a:t>
            </a:r>
          </a:p>
          <a:p>
            <a:pPr lvl="0"/>
            <a:r>
              <a:rPr lang="en-US" dirty="0" smtClean="0"/>
              <a:t>Bullet points: Arial 24pt</a:t>
            </a:r>
          </a:p>
          <a:p>
            <a:pPr lvl="1"/>
            <a:r>
              <a:rPr lang="en-US" dirty="0" smtClean="0"/>
              <a:t>Sub bullet points: Arial 20pt</a:t>
            </a:r>
          </a:p>
          <a:p>
            <a:pPr lvl="1"/>
            <a:r>
              <a:rPr lang="en-US" dirty="0" smtClean="0"/>
              <a:t>Sub bullet points: Arial 20pt</a:t>
            </a:r>
          </a:p>
          <a:p>
            <a:pPr lvl="2"/>
            <a:r>
              <a:rPr lang="en-US" dirty="0" smtClean="0"/>
              <a:t>Third level bullet: Arial 18pt</a:t>
            </a:r>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pic>
        <p:nvPicPr>
          <p:cNvPr id="7" name="Picture 5" descr="London%20and%20Partners.jpg"/>
          <p:cNvPicPr>
            <a:picLocks noChangeAspect="1"/>
          </p:cNvPicPr>
          <p:nvPr userDrawn="1"/>
        </p:nvPicPr>
        <p:blipFill>
          <a:blip r:embed="rId2" cstate="print"/>
          <a:srcRect/>
          <a:stretch>
            <a:fillRect/>
          </a:stretch>
        </p:blipFill>
        <p:spPr bwMode="auto">
          <a:xfrm>
            <a:off x="3708104" y="6264000"/>
            <a:ext cx="1800000" cy="443478"/>
          </a:xfrm>
          <a:prstGeom prst="rect">
            <a:avLst/>
          </a:prstGeom>
          <a:noFill/>
          <a:ln w="9525">
            <a:noFill/>
            <a:miter lim="800000"/>
            <a:headEnd/>
            <a:tailEnd/>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baseline="0">
                <a:solidFill>
                  <a:srgbClr val="A51A1E"/>
                </a:solidFill>
                <a:latin typeface="Arial" pitchFamily="34" charset="0"/>
                <a:cs typeface="Arial" pitchFamily="34" charset="0"/>
              </a:defRPr>
            </a:lvl1pPr>
          </a:lstStyle>
          <a:p>
            <a:r>
              <a:rPr lang="en-US" dirty="0" smtClean="0"/>
              <a:t>TITLE UPPER CASE ARIAL 44PT</a:t>
            </a:r>
            <a:endParaRPr lang="en-US" dirty="0"/>
          </a:p>
        </p:txBody>
      </p:sp>
      <p:sp>
        <p:nvSpPr>
          <p:cNvPr id="3" name="Content Placeholder 2"/>
          <p:cNvSpPr>
            <a:spLocks noGrp="1"/>
          </p:cNvSpPr>
          <p:nvPr>
            <p:ph idx="1" hasCustomPrompt="1"/>
          </p:nvPr>
        </p:nvSpPr>
        <p:spPr/>
        <p:txBody>
          <a:bodyPr/>
          <a:lstStyle>
            <a:lvl1pPr>
              <a:buFont typeface="Wingdings" pitchFamily="2" charset="2"/>
              <a:buChar char="§"/>
              <a:defRPr sz="2400">
                <a:latin typeface="Arial" pitchFamily="34" charset="0"/>
                <a:cs typeface="Arial" pitchFamily="34" charset="0"/>
              </a:defRPr>
            </a:lvl1pPr>
            <a:lvl2pPr>
              <a:buFont typeface="Arial" pitchFamily="34" charset="0"/>
              <a:buChar char="•"/>
              <a:defRPr sz="2000" baseline="0">
                <a:latin typeface="Arial" pitchFamily="34" charset="0"/>
                <a:cs typeface="Arial" pitchFamily="34" charset="0"/>
              </a:defRPr>
            </a:lvl2pPr>
            <a:lvl3pPr>
              <a:defRPr sz="1800" baseline="0">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Bullet points: Arial 24pt</a:t>
            </a:r>
          </a:p>
          <a:p>
            <a:pPr lvl="0"/>
            <a:r>
              <a:rPr lang="en-US" dirty="0" smtClean="0"/>
              <a:t>Bullet points: Arial 24pt</a:t>
            </a:r>
          </a:p>
          <a:p>
            <a:pPr lvl="1"/>
            <a:r>
              <a:rPr lang="en-US" dirty="0" smtClean="0"/>
              <a:t>Sub bullet points: Arial 20pt</a:t>
            </a:r>
          </a:p>
          <a:p>
            <a:pPr lvl="1"/>
            <a:r>
              <a:rPr lang="en-US" dirty="0" smtClean="0"/>
              <a:t>Sub bullet points: Arial 20pt</a:t>
            </a:r>
          </a:p>
          <a:p>
            <a:pPr lvl="2"/>
            <a:r>
              <a:rPr lang="en-US" dirty="0" smtClean="0"/>
              <a:t>Third level bullet: Arial 18pt</a:t>
            </a:r>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pic>
        <p:nvPicPr>
          <p:cNvPr id="7" name="Picture 5" descr="London%20and%20Partners.jpg"/>
          <p:cNvPicPr>
            <a:picLocks noChangeAspect="1"/>
          </p:cNvPicPr>
          <p:nvPr userDrawn="1"/>
        </p:nvPicPr>
        <p:blipFill>
          <a:blip r:embed="rId2" cstate="print"/>
          <a:srcRect/>
          <a:stretch>
            <a:fillRect/>
          </a:stretch>
        </p:blipFill>
        <p:spPr bwMode="auto">
          <a:xfrm>
            <a:off x="3708104" y="6264000"/>
            <a:ext cx="1800000" cy="443478"/>
          </a:xfrm>
          <a:prstGeom prst="rect">
            <a:avLst/>
          </a:prstGeom>
          <a:noFill/>
          <a:ln w="9525">
            <a:noFill/>
            <a:miter lim="800000"/>
            <a:headEnd/>
            <a:tailEnd/>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4" name="Picture 5" descr="London%20and%20Partners.jpg"/>
          <p:cNvPicPr>
            <a:picLocks noChangeAspect="1"/>
          </p:cNvPicPr>
          <p:nvPr userDrawn="1"/>
        </p:nvPicPr>
        <p:blipFill>
          <a:blip r:embed="rId2" cstate="print"/>
          <a:srcRect/>
          <a:stretch>
            <a:fillRect/>
          </a:stretch>
        </p:blipFill>
        <p:spPr bwMode="auto">
          <a:xfrm>
            <a:off x="3348038" y="5805488"/>
            <a:ext cx="2519362" cy="620712"/>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idx="1"/>
          </p:nvPr>
        </p:nvSpPr>
        <p:spPr>
          <a:xfrm>
            <a:off x="457200" y="1600200"/>
            <a:ext cx="8229600" cy="4525963"/>
          </a:xfrm>
          <a:prstGeom prst="rect">
            <a:avLst/>
          </a:prstGeo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Date Placeholder 2"/>
          <p:cNvSpPr>
            <a:spLocks noGrp="1"/>
          </p:cNvSpPr>
          <p:nvPr>
            <p:ph type="dt" sz="half" idx="10"/>
          </p:nvPr>
        </p:nvSpPr>
        <p:spPr/>
        <p:txBody>
          <a:bodyPr/>
          <a:lstStyle>
            <a:lvl1pPr>
              <a:defRPr>
                <a:solidFill>
                  <a:prstClr val="black">
                    <a:tint val="75000"/>
                  </a:prstClr>
                </a:solidFill>
                <a:latin typeface="Arial" pitchFamily="34" charset="0"/>
              </a:defRPr>
            </a:lvl1pPr>
          </a:lstStyle>
          <a:p>
            <a:pPr>
              <a:defRPr/>
            </a:pPr>
            <a:fld id="{F6B7E6C5-8FD8-4B90-BBB9-66764F01D65C}" type="datetimeFigureOut">
              <a:rPr lang="en-US"/>
              <a:pPr>
                <a:defRPr/>
              </a:pPr>
              <a:t>9/19/2012</a:t>
            </a:fld>
            <a:endParaRPr lang="en-US"/>
          </a:p>
        </p:txBody>
      </p:sp>
      <p:sp>
        <p:nvSpPr>
          <p:cNvPr id="6" name="Footer Placeholder 3"/>
          <p:cNvSpPr>
            <a:spLocks noGrp="1"/>
          </p:cNvSpPr>
          <p:nvPr>
            <p:ph type="ftr" sz="quarter" idx="11"/>
          </p:nvPr>
        </p:nvSpPr>
        <p:spPr/>
        <p:txBody>
          <a:bodyPr/>
          <a:lstStyle>
            <a:lvl1pPr>
              <a:defRPr>
                <a:solidFill>
                  <a:prstClr val="black">
                    <a:tint val="75000"/>
                  </a:prstClr>
                </a:solidFill>
                <a:latin typeface="Arial" pitchFamily="34" charset="0"/>
              </a:defRPr>
            </a:lvl1pPr>
          </a:lstStyle>
          <a:p>
            <a:pPr>
              <a:defRPr/>
            </a:pPr>
            <a:endParaRPr lang="en-US"/>
          </a:p>
        </p:txBody>
      </p:sp>
      <p:sp>
        <p:nvSpPr>
          <p:cNvPr id="8" name="Slide Number Placeholder 4"/>
          <p:cNvSpPr>
            <a:spLocks noGrp="1"/>
          </p:cNvSpPr>
          <p:nvPr>
            <p:ph type="sldNum" sz="quarter" idx="12"/>
          </p:nvPr>
        </p:nvSpPr>
        <p:spPr/>
        <p:txBody>
          <a:bodyPr/>
          <a:lstStyle>
            <a:lvl1pPr>
              <a:defRPr>
                <a:solidFill>
                  <a:prstClr val="black">
                    <a:tint val="75000"/>
                  </a:prstClr>
                </a:solidFill>
                <a:latin typeface="Arial" pitchFamily="34" charset="0"/>
              </a:defRPr>
            </a:lvl1pPr>
          </a:lstStyle>
          <a:p>
            <a:pPr>
              <a:defRPr/>
            </a:pPr>
            <a:fld id="{A48F8FC8-A6F9-43C3-8C7E-6A2F9D3EA30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51A1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HEADER SLIDE ONLY TITLE UPPER CASE ARIAL 44PT</a:t>
            </a:r>
            <a:endParaRPr lang="en-US" dirty="0"/>
          </a:p>
        </p:txBody>
      </p:sp>
      <p:sp>
        <p:nvSpPr>
          <p:cNvPr id="3" name="Text Placeholder 2"/>
          <p:cNvSpPr>
            <a:spLocks noGrp="1"/>
          </p:cNvSpPr>
          <p:nvPr>
            <p:ph type="body" idx="1"/>
          </p:nvPr>
        </p:nvSpPr>
        <p:spPr>
          <a:xfrm>
            <a:off x="467544" y="1484784"/>
            <a:ext cx="8229600" cy="820688"/>
          </a:xfrm>
          <a:prstGeom prst="rect">
            <a:avLst/>
          </a:prstGeom>
        </p:spPr>
        <p:txBody>
          <a:bodyPr vert="horz" lIns="91440" tIns="45720" rIns="91440" bIns="45720" rtlCol="0">
            <a:normAutofit/>
          </a:bodyPr>
          <a:lstStyle/>
          <a:p>
            <a:pPr lvl="0"/>
            <a:r>
              <a:rPr lang="en-US" dirty="0" smtClean="0"/>
              <a:t>UPPER CASE ARIAL 24PT SUB TITLE / DATE / NAME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18238-AD2A-47C7-AD7A-775EDA45ED75}" type="datetimeFigureOut">
              <a:rPr lang="en-US">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E23C16-416E-48B9-8FA3-11C6E5EB4325}" type="slidenum">
              <a:rPr lang="en-US">
                <a:solidFill>
                  <a:prstClr val="black">
                    <a:tint val="75000"/>
                  </a:prstClr>
                </a:solidFill>
              </a:rPr>
              <a:pPr/>
              <a:t>‹#›</a:t>
            </a:fld>
            <a:endParaRPr lang="en-US">
              <a:solidFill>
                <a:prstClr val="black">
                  <a:tint val="75000"/>
                </a:prstClr>
              </a:solidFill>
            </a:endParaRPr>
          </a:p>
        </p:txBody>
      </p:sp>
      <p:pic>
        <p:nvPicPr>
          <p:cNvPr id="7" name="Content Placeholder 5" descr="LP_W_4.pdf"/>
          <p:cNvPicPr>
            <a:picLocks noChangeAspect="1"/>
          </p:cNvPicPr>
          <p:nvPr userDrawn="1"/>
        </p:nvPicPr>
        <p:blipFill>
          <a:blip r:embed="rId13" cstate="print"/>
          <a:srcRect l="31580" t="33742" r="30716" b="35616"/>
          <a:stretch>
            <a:fillRect/>
          </a:stretch>
        </p:blipFill>
        <p:spPr bwMode="auto">
          <a:xfrm>
            <a:off x="2124075" y="4300538"/>
            <a:ext cx="5124450" cy="2944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ctr" defTabSz="914400" rtl="0" eaLnBrk="1" latinLnBrk="0" hangingPunct="1">
        <a:spcBef>
          <a:spcPct val="0"/>
        </a:spcBef>
        <a:buNone/>
        <a:defRPr sz="4400" b="1" kern="1200" baseline="0">
          <a:solidFill>
            <a:schemeClr val="bg1"/>
          </a:solidFill>
          <a:latin typeface="Arial" pitchFamily="34" charset="0"/>
          <a:ea typeface="+mj-ea"/>
          <a:cs typeface="Arial" pitchFamily="34" charset="0"/>
        </a:defRPr>
      </a:lvl1pPr>
    </p:titleStyle>
    <p:bodyStyle>
      <a:lvl1pPr marL="342900" indent="-342900" algn="ctr" defTabSz="914400" rtl="0" eaLnBrk="1" latinLnBrk="0" hangingPunct="1">
        <a:spcBef>
          <a:spcPct val="20000"/>
        </a:spcBef>
        <a:buFont typeface="Arial" pitchFamily="34" charset="0"/>
        <a:buNone/>
        <a:defRPr sz="2400" kern="1200">
          <a:solidFill>
            <a:schemeClr val="bg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Arial" charset="0"/>
                <a:ea typeface="ＭＳ Ｐゴシック" pitchFamily="48" charset="-128"/>
              </a:defRPr>
            </a:lvl1pPr>
          </a:lstStyle>
          <a:p>
            <a:pPr defTabSz="457200" fontAlgn="base">
              <a:spcBef>
                <a:spcPct val="0"/>
              </a:spcBef>
              <a:spcAft>
                <a:spcPct val="0"/>
              </a:spcAft>
              <a:defRPr/>
            </a:pPr>
            <a:fld id="{1CC215A9-B283-4196-872B-5498B4CAC346}" type="datetimeFigureOut">
              <a:rPr lang="en-US"/>
              <a:pPr defTabSz="457200" fontAlgn="base">
                <a:spcBef>
                  <a:spcPct val="0"/>
                </a:spcBef>
                <a:spcAft>
                  <a:spcPct val="0"/>
                </a:spcAft>
                <a:defRPr/>
              </a:pPr>
              <a:t>9/19/2012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charset="0"/>
                <a:ea typeface="ＭＳ Ｐゴシック" pitchFamily="48" charset="-128"/>
              </a:defRPr>
            </a:lvl1pPr>
          </a:lstStyle>
          <a:p>
            <a:pPr defTabSz="4572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prstClr val="black">
                    <a:tint val="75000"/>
                  </a:prstClr>
                </a:solidFill>
                <a:latin typeface="Arial" charset="0"/>
                <a:ea typeface="ＭＳ Ｐゴシック" pitchFamily="48" charset="-128"/>
              </a:defRPr>
            </a:lvl1pPr>
          </a:lstStyle>
          <a:p>
            <a:pPr defTabSz="457200" fontAlgn="base">
              <a:spcBef>
                <a:spcPct val="0"/>
              </a:spcBef>
              <a:spcAft>
                <a:spcPct val="0"/>
              </a:spcAft>
              <a:defRPr/>
            </a:pPr>
            <a:fld id="{B098AB51-0344-479C-83A8-0D87606C55D1}" type="slidenum">
              <a:rPr lang="en-US"/>
              <a:pPr defTabSz="457200" fontAlgn="base">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765D84-9A7F-432B-B23C-647BF5C1E9FC}" type="datetimeFigureOut">
              <a:rPr lang="en-US" smtClean="0">
                <a:solidFill>
                  <a:prstClr val="black">
                    <a:tint val="75000"/>
                  </a:prstClr>
                </a:solidFill>
              </a:rPr>
              <a:pPr/>
              <a:t>9/19/2012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E5106-C29D-4C2B-94CC-D63BE2CF6E7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93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oleObject" Target="../embeddings/Microsoft_Office_Excel_Chart4.xls"/><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oleObject" Target="../embeddings/Microsoft_Office_Excel_Chart3.xls"/><Relationship Id="rId5" Type="http://schemas.openxmlformats.org/officeDocument/2006/relationships/oleObject" Target="../embeddings/Microsoft_Office_Excel_Chart2.xls"/><Relationship Id="rId4" Type="http://schemas.openxmlformats.org/officeDocument/2006/relationships/oleObject" Target="../embeddings/Microsoft_Office_Excel_Chart1.xls"/></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hyperlink" Target="mailto:nroyle@londonandpartners.com" TargetMode="Externa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Working with Croydon</a:t>
            </a:r>
            <a:endParaRPr lang="en-US" dirty="0"/>
          </a:p>
        </p:txBody>
      </p:sp>
      <p:sp>
        <p:nvSpPr>
          <p:cNvPr id="3" name="Content Placeholder 2"/>
          <p:cNvSpPr>
            <a:spLocks noGrp="1"/>
          </p:cNvSpPr>
          <p:nvPr>
            <p:ph idx="1"/>
          </p:nvPr>
        </p:nvSpPr>
        <p:spPr/>
        <p:txBody>
          <a:bodyPr>
            <a:normAutofit/>
          </a:bodyPr>
          <a:lstStyle/>
          <a:p>
            <a:r>
              <a:rPr lang="en-US" dirty="0" smtClean="0"/>
              <a:t>Nick Royle, Head of North America FDI Team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are London &amp; Partners?</a:t>
            </a:r>
            <a:endParaRPr lang="en-GB" dirty="0"/>
          </a:p>
        </p:txBody>
      </p:sp>
      <p:sp>
        <p:nvSpPr>
          <p:cNvPr id="3" name="Content Placeholder 2"/>
          <p:cNvSpPr>
            <a:spLocks noGrp="1"/>
          </p:cNvSpPr>
          <p:nvPr>
            <p:ph idx="1"/>
          </p:nvPr>
        </p:nvSpPr>
        <p:spPr/>
        <p:txBody>
          <a:bodyPr/>
          <a:lstStyle/>
          <a:p>
            <a:pPr marL="0" indent="0">
              <a:buNone/>
            </a:pPr>
            <a:r>
              <a:rPr lang="en-GB" dirty="0" smtClean="0"/>
              <a:t>The organisation</a:t>
            </a:r>
            <a:endParaRPr lang="en-GB" dirty="0"/>
          </a:p>
        </p:txBody>
      </p:sp>
      <p:sp>
        <p:nvSpPr>
          <p:cNvPr id="4" name="Rectangle 3"/>
          <p:cNvSpPr/>
          <p:nvPr/>
        </p:nvSpPr>
        <p:spPr>
          <a:xfrm>
            <a:off x="827584" y="2348880"/>
            <a:ext cx="6102424" cy="3416320"/>
          </a:xfrm>
          <a:prstGeom prst="rect">
            <a:avLst/>
          </a:prstGeom>
        </p:spPr>
        <p:txBody>
          <a:bodyPr wrap="square">
            <a:spAutoFit/>
          </a:bodyPr>
          <a:lstStyle/>
          <a:p>
            <a:pPr marL="342900" indent="-342900">
              <a:lnSpc>
                <a:spcPct val="120000"/>
              </a:lnSpc>
              <a:buFont typeface="Arial" pitchFamily="34" charset="0"/>
              <a:buChar char="•"/>
            </a:pPr>
            <a:r>
              <a:rPr lang="en-GB" sz="2000" dirty="0" smtClean="0">
                <a:latin typeface="Arial" pitchFamily="34" charset="0"/>
                <a:cs typeface="Arial" pitchFamily="34" charset="0"/>
              </a:rPr>
              <a:t>Formed in April 2011 x </a:t>
            </a:r>
            <a:r>
              <a:rPr lang="en-GB" sz="2000" smtClean="0">
                <a:latin typeface="Arial" pitchFamily="34" charset="0"/>
                <a:cs typeface="Arial" pitchFamily="34" charset="0"/>
              </a:rPr>
              <a:t>125 employees</a:t>
            </a:r>
            <a:endParaRPr lang="en-GB" sz="2000" dirty="0" smtClean="0">
              <a:latin typeface="Arial" pitchFamily="34" charset="0"/>
              <a:cs typeface="Arial" pitchFamily="34" charset="0"/>
            </a:endParaRPr>
          </a:p>
          <a:p>
            <a:pPr marL="342900" indent="-342900">
              <a:lnSpc>
                <a:spcPct val="120000"/>
              </a:lnSpc>
              <a:buFont typeface="Arial" pitchFamily="34" charset="0"/>
              <a:buChar char="•"/>
            </a:pPr>
            <a:r>
              <a:rPr lang="en-GB" sz="2000" dirty="0" smtClean="0">
                <a:latin typeface="Arial" pitchFamily="34" charset="0"/>
                <a:cs typeface="Arial" pitchFamily="34" charset="0"/>
              </a:rPr>
              <a:t>London </a:t>
            </a:r>
            <a:r>
              <a:rPr lang="en-GB" sz="2000" dirty="0">
                <a:latin typeface="Arial" pitchFamily="34" charset="0"/>
                <a:cs typeface="Arial" pitchFamily="34" charset="0"/>
              </a:rPr>
              <a:t>&amp; Partners is the official promotional organisation for London.</a:t>
            </a:r>
          </a:p>
          <a:p>
            <a:pPr marL="342900" indent="-342900">
              <a:lnSpc>
                <a:spcPct val="120000"/>
              </a:lnSpc>
              <a:buFont typeface="Arial" pitchFamily="34" charset="0"/>
              <a:buChar char="•"/>
            </a:pPr>
            <a:r>
              <a:rPr lang="en-GB" sz="2000" dirty="0">
                <a:latin typeface="Arial" pitchFamily="34" charset="0"/>
                <a:cs typeface="Arial" pitchFamily="34" charset="0"/>
              </a:rPr>
              <a:t>We are a not-for-profit public private partnership, funded by the Mayor of London and our network of commercial partners.</a:t>
            </a:r>
          </a:p>
          <a:p>
            <a:pPr marL="342900" indent="-342900">
              <a:lnSpc>
                <a:spcPct val="120000"/>
              </a:lnSpc>
              <a:buFont typeface="Arial" pitchFamily="34" charset="0"/>
              <a:buChar char="•"/>
            </a:pPr>
            <a:r>
              <a:rPr lang="en-GB" sz="2000" dirty="0">
                <a:latin typeface="Arial" pitchFamily="34" charset="0"/>
                <a:cs typeface="Arial" pitchFamily="34" charset="0"/>
              </a:rPr>
              <a:t>Five business lines: Attracting FDI, Students, Tourists, Conventions, Major Events.</a:t>
            </a:r>
          </a:p>
          <a:p>
            <a:pPr marL="342900" indent="-342900">
              <a:lnSpc>
                <a:spcPct val="120000"/>
              </a:lnSpc>
              <a:buFont typeface="Arial" pitchFamily="34" charset="0"/>
              <a:buChar char="•"/>
            </a:pPr>
            <a:r>
              <a:rPr lang="en-GB" sz="2000" dirty="0">
                <a:latin typeface="Arial" pitchFamily="34" charset="0"/>
                <a:cs typeface="Arial" pitchFamily="34" charset="0"/>
              </a:rPr>
              <a:t>Economic </a:t>
            </a:r>
            <a:r>
              <a:rPr lang="en-GB" sz="2000" dirty="0" smtClean="0">
                <a:latin typeface="Arial" pitchFamily="34" charset="0"/>
                <a:cs typeface="Arial" pitchFamily="34" charset="0"/>
              </a:rPr>
              <a:t>Development support/GLA </a:t>
            </a:r>
            <a:endParaRPr lang="en-GB" sz="2000" dirty="0">
              <a:latin typeface="Arial" pitchFamily="34" charset="0"/>
              <a:cs typeface="Arial" pitchFamily="34" charset="0"/>
            </a:endParaRPr>
          </a:p>
        </p:txBody>
      </p:sp>
    </p:spTree>
    <p:extLst>
      <p:ext uri="{BB962C8B-B14F-4D97-AF65-F5344CB8AC3E}">
        <p14:creationId xmlns:p14="http://schemas.microsoft.com/office/powerpoint/2010/main" xmlns="" val="195736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GB" dirty="0" smtClean="0"/>
              <a:t>FDI Sales Scope and remit</a:t>
            </a:r>
          </a:p>
        </p:txBody>
      </p:sp>
      <p:sp>
        <p:nvSpPr>
          <p:cNvPr id="7171" name="Content Placeholder 5"/>
          <p:cNvSpPr>
            <a:spLocks noGrp="1"/>
          </p:cNvSpPr>
          <p:nvPr>
            <p:ph idx="1"/>
          </p:nvPr>
        </p:nvSpPr>
        <p:spPr>
          <a:xfrm>
            <a:off x="457200" y="1600200"/>
            <a:ext cx="8229600" cy="4686300"/>
          </a:xfrm>
        </p:spPr>
        <p:txBody>
          <a:bodyPr>
            <a:normAutofit fontScale="77500" lnSpcReduction="20000"/>
          </a:bodyPr>
          <a:lstStyle/>
          <a:p>
            <a:pPr marL="177800" lvl="1" indent="-177800">
              <a:buFont typeface="Arial" charset="0"/>
              <a:buChar char="•"/>
            </a:pPr>
            <a:r>
              <a:rPr lang="en-GB" sz="1800" dirty="0" smtClean="0"/>
              <a:t>Priority Markets FDI &amp; Core Sectors</a:t>
            </a:r>
          </a:p>
          <a:p>
            <a:pPr marL="577850" lvl="2" indent="-177800">
              <a:buFontTx/>
              <a:buNone/>
            </a:pPr>
            <a:r>
              <a:rPr lang="en-GB" sz="2100" b="1" dirty="0" smtClean="0"/>
              <a:t>Primary </a:t>
            </a:r>
          </a:p>
          <a:p>
            <a:pPr marL="577850" lvl="2" indent="-177800">
              <a:buFontTx/>
              <a:buNone/>
            </a:pPr>
            <a:endParaRPr lang="en-GB" sz="1400" b="1" dirty="0" smtClean="0"/>
          </a:p>
          <a:p>
            <a:pPr marL="577850" lvl="2" indent="-177800">
              <a:buFontTx/>
              <a:buNone/>
            </a:pPr>
            <a:r>
              <a:rPr lang="en-GB" sz="1400" b="1" dirty="0" smtClean="0"/>
              <a:t>	North America</a:t>
            </a:r>
          </a:p>
          <a:p>
            <a:pPr marL="577850" lvl="2" indent="-177800">
              <a:buFontTx/>
              <a:buNone/>
            </a:pPr>
            <a:r>
              <a:rPr lang="en-GB" sz="1400" b="1" dirty="0" smtClean="0"/>
              <a:t>		</a:t>
            </a:r>
            <a:r>
              <a:rPr lang="en-GB" sz="1400" dirty="0" smtClean="0"/>
              <a:t>(USA &amp; Canada)</a:t>
            </a:r>
          </a:p>
          <a:p>
            <a:pPr marL="577850" lvl="2" indent="-177800">
              <a:buFontTx/>
              <a:buNone/>
            </a:pPr>
            <a:r>
              <a:rPr lang="en-GB" sz="1400" dirty="0" smtClean="0"/>
              <a:t>	</a:t>
            </a:r>
            <a:r>
              <a:rPr lang="en-GB" sz="1400" b="1" dirty="0" smtClean="0"/>
              <a:t>EMEA</a:t>
            </a:r>
            <a:endParaRPr lang="en-GB" sz="1400" dirty="0" smtClean="0"/>
          </a:p>
          <a:p>
            <a:pPr marL="577850" lvl="2" indent="-177800">
              <a:buFontTx/>
              <a:buNone/>
            </a:pPr>
            <a:r>
              <a:rPr lang="en-GB" sz="1400" dirty="0" smtClean="0"/>
              <a:t>		France</a:t>
            </a:r>
          </a:p>
          <a:p>
            <a:pPr marL="577850" lvl="2" indent="-177800">
              <a:buFontTx/>
              <a:buNone/>
            </a:pPr>
            <a:r>
              <a:rPr lang="en-GB" sz="1400" dirty="0" smtClean="0"/>
              <a:t>		Spain</a:t>
            </a:r>
          </a:p>
          <a:p>
            <a:pPr marL="577850" lvl="2" indent="-177800">
              <a:buFontTx/>
              <a:buNone/>
            </a:pPr>
            <a:r>
              <a:rPr lang="en-GB" sz="1400" dirty="0" smtClean="0"/>
              <a:t>		Germany</a:t>
            </a:r>
          </a:p>
          <a:p>
            <a:pPr marL="577850" lvl="2" indent="-177800">
              <a:buFontTx/>
              <a:buNone/>
            </a:pPr>
            <a:r>
              <a:rPr lang="en-GB" sz="1400" dirty="0" smtClean="0"/>
              <a:t>	</a:t>
            </a:r>
            <a:r>
              <a:rPr lang="en-GB" sz="1400" b="1" dirty="0" smtClean="0"/>
              <a:t>Asia Pacific</a:t>
            </a:r>
            <a:endParaRPr lang="en-GB" sz="1400" dirty="0" smtClean="0"/>
          </a:p>
          <a:p>
            <a:pPr marL="577850" lvl="2" indent="-177800">
              <a:buFontTx/>
              <a:buNone/>
            </a:pPr>
            <a:r>
              <a:rPr lang="en-GB" sz="1400" dirty="0" smtClean="0"/>
              <a:t>		India</a:t>
            </a:r>
          </a:p>
          <a:p>
            <a:pPr marL="577850" lvl="2" indent="-177800">
              <a:buFontTx/>
              <a:buNone/>
            </a:pPr>
            <a:r>
              <a:rPr lang="en-GB" sz="1400" dirty="0" smtClean="0"/>
              <a:t>		China</a:t>
            </a:r>
          </a:p>
          <a:p>
            <a:pPr marL="577850" lvl="2" indent="-177800">
              <a:buFontTx/>
              <a:buNone/>
            </a:pPr>
            <a:r>
              <a:rPr lang="en-GB" sz="1400" dirty="0" smtClean="0"/>
              <a:t>		Japan</a:t>
            </a:r>
          </a:p>
          <a:p>
            <a:pPr marL="577850" lvl="2" indent="-177800">
              <a:buFontTx/>
              <a:buNone/>
            </a:pPr>
            <a:r>
              <a:rPr lang="en-GB" sz="1400" dirty="0" smtClean="0"/>
              <a:t>		Australia</a:t>
            </a:r>
          </a:p>
          <a:p>
            <a:pPr marL="577850" lvl="2" indent="-177800">
              <a:buFontTx/>
              <a:buNone/>
            </a:pPr>
            <a:endParaRPr lang="en-GB" sz="1400" b="1" dirty="0" smtClean="0"/>
          </a:p>
          <a:p>
            <a:pPr marL="577850" lvl="2" indent="-177800">
              <a:buFontTx/>
              <a:buNone/>
            </a:pPr>
            <a:r>
              <a:rPr lang="en-GB" sz="1900" b="1" dirty="0" smtClean="0"/>
              <a:t>Secondary (multiplier engagement in London)</a:t>
            </a:r>
          </a:p>
          <a:p>
            <a:pPr marL="577850" lvl="2" indent="-177800">
              <a:buFontTx/>
              <a:buNone/>
            </a:pPr>
            <a:r>
              <a:rPr lang="en-GB" sz="1400" b="1" dirty="0" smtClean="0"/>
              <a:t>		</a:t>
            </a:r>
            <a:r>
              <a:rPr lang="en-GB" sz="1400" dirty="0" smtClean="0"/>
              <a:t>Latin America (Brazil &amp; Mexico)</a:t>
            </a:r>
          </a:p>
          <a:p>
            <a:pPr marL="577850" lvl="2" indent="-177800">
              <a:buFontTx/>
              <a:buNone/>
            </a:pPr>
            <a:r>
              <a:rPr lang="en-GB" sz="1400" dirty="0" smtClean="0"/>
              <a:t>		Italy</a:t>
            </a:r>
          </a:p>
          <a:p>
            <a:pPr marL="577850" lvl="2" indent="-177800">
              <a:buFontTx/>
              <a:buNone/>
            </a:pPr>
            <a:r>
              <a:rPr lang="en-GB" sz="1400" dirty="0" smtClean="0"/>
              <a:t>		Netherlands</a:t>
            </a:r>
          </a:p>
          <a:p>
            <a:pPr marL="577850" lvl="2" indent="-177800">
              <a:buFontTx/>
              <a:buNone/>
            </a:pPr>
            <a:r>
              <a:rPr lang="en-GB" sz="1400" dirty="0" smtClean="0"/>
              <a:t>		Nordics</a:t>
            </a:r>
          </a:p>
          <a:p>
            <a:pPr marL="577850" lvl="2" indent="-177800">
              <a:buFontTx/>
              <a:buNone/>
            </a:pPr>
            <a:r>
              <a:rPr lang="en-GB" sz="1400" dirty="0" smtClean="0"/>
              <a:t>		Singapore</a:t>
            </a:r>
          </a:p>
          <a:p>
            <a:pPr marL="577850" lvl="2" indent="-177800">
              <a:buFontTx/>
              <a:buNone/>
            </a:pPr>
            <a:r>
              <a:rPr lang="en-GB" sz="1400" dirty="0" smtClean="0"/>
              <a:t>		Middle East</a:t>
            </a:r>
          </a:p>
          <a:p>
            <a:pPr marL="577850" lvl="2" indent="-177800">
              <a:buFontTx/>
              <a:buNone/>
            </a:pPr>
            <a:endParaRPr lang="en-GB" sz="1900" b="1" dirty="0" smtClean="0"/>
          </a:p>
          <a:p>
            <a:pPr marL="577850" lvl="2" indent="-177800">
              <a:buFontTx/>
              <a:buNone/>
            </a:pPr>
            <a:r>
              <a:rPr lang="en-GB" sz="1900" b="1" dirty="0" smtClean="0"/>
              <a:t>Other (reactive only)</a:t>
            </a:r>
          </a:p>
          <a:p>
            <a:pPr marL="577850" lvl="2" indent="-177800">
              <a:buFontTx/>
              <a:buNone/>
            </a:pPr>
            <a:r>
              <a:rPr lang="en-GB" sz="1400" dirty="0" smtClean="0"/>
              <a:t>	</a:t>
            </a:r>
          </a:p>
          <a:p>
            <a:pPr marL="577850" lvl="2" indent="-177800">
              <a:buFontTx/>
              <a:buNone/>
            </a:pPr>
            <a:endParaRPr lang="en-GB" sz="1400" dirty="0" smtClean="0"/>
          </a:p>
          <a:p>
            <a:pPr marL="577850" lvl="2" indent="-177800">
              <a:buFontTx/>
              <a:buNone/>
            </a:pPr>
            <a:endParaRPr lang="en-GB" sz="1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58750"/>
            <a:ext cx="8229600" cy="771525"/>
          </a:xfrm>
        </p:spPr>
        <p:txBody>
          <a:bodyPr/>
          <a:lstStyle/>
          <a:p>
            <a:pPr eaLnBrk="1" hangingPunct="1"/>
            <a:r>
              <a:rPr lang="en-GB" sz="3200" smtClean="0">
                <a:latin typeface="Arial" pitchFamily="34" charset="0"/>
                <a:cs typeface="Arial" pitchFamily="34" charset="0"/>
              </a:rPr>
              <a:t>DELIVERING VALUE FOR LONDON </a:t>
            </a:r>
          </a:p>
        </p:txBody>
      </p:sp>
      <p:sp>
        <p:nvSpPr>
          <p:cNvPr id="4099" name="AutoShape 4" descr="data:image/jpg;base64,/9j/4AAQSkZJRgABAQAAAQABAAD/2wCEAAkGBhQSERQUEhQWFBUVGBcYFxgXGBYVGBoYGBgVFBwcFRgYHCYeFxokGRcWHy8gIycpLCwsGh4xNTAqNSYrLCkBCQoKDgwOGg8PGi8kHyQvLCwpLDAuLCw0KiwsLCwsLCw0LCwsKiwtLC0sKSwpLCwpLCwsLCwsLCwsLCwsLCwsLP/AABEIAMIBAwMBIgACEQEDEQH/xAAcAAABBQEBAQAAAAAAAAAAAAAFAAIDBAYBBwj/xABEEAACAQIEAwUFBQUFCAMBAAABAhEAAwQSITEFQVEGImFxgRMykaGxQsHR4fAUI1JicgczgrLxFSRjc5KiwtJDU+LD/8QAGwEAAgMBAQEAAAAAAAAAAAAAAwQBAgUABgf/xAA1EQABAwMCAggDCAMBAAAAAAABAAIDBBEhEjFBUQUTIjJhcaHwgZHhFCMzUrHB0fEVQsJi/9oADAMBAAIRAxEAPwDOrZqA4eWA0EkCTt66HSiXsqrPhszhf4iB8TFXqBpKO3LVVfgzqcyggD7ds5h8UOnrFR3IdT7VRdykgGIb4jzrU4vsFiLLBlkt1QkHlvEeFDXwzAsXBLZ19+ZOigyZBIkEb0DVHJsgRvew3aVlcRwZD7rFfBx9GFUbvDLiciR4d4fKvSsJ2ZF1QSDb9Q6/AwfmarYrsTcElShHgxQ7Dk0D51PVW2KZFYHd9t151bzEgRqa1WF7J/uw7nfWOcVNiOA3kLF7bZVB7xAb/uWRW44Av77DlYMunT3TE76Rlms+sfJGWNadytigjgkD5CL6RsV5jjeCsQXXXckeRIoKTXtnD7FtsKs2rZYftnfAhwLRZ0kjcGSNQZBHSvK+M8IX2zRAnWNRvRGSODyx2eSHLBG9gkj7I2Nzx5+id2O7RnBYpL0SokMOqnQ/j5gV7W/abDYyy1u1fyG4sGVbOFMAwNiYMbxrvFeCjg7cgT5GfpWo/s/y4fEM93NAQELr3iLlskDoSAwmlano6GolbK8EEetuaDHC7ULG/krvaTh1u3dtiwHCXLNm4A5Bb94ubUjSfzoVheBHE4m1a0BYx3iFGmupPw8dudX+L8W9v7IZAvsra2wZksq+6W8QDFM7P41LeLz3JK2lzQupLIy3IHnlInlrT0Lbv7K9J0y50fRzGyd6/mcXyqnEuCfs9xR7RbouW0uh1DAFXkgd8A8t41EaDasxxnD5WnqTWux/Fkvm0UQoLVpLOrSWFuQrGAIOWBHhWfxrhm15TW7XfgsaRlfOOj7GeQ37PNZ5rBbadamsYEj9TRC9oDlWTy1+6oMDcfMc/dEaGBE+tZOly2DLTtzuUkwqruYqzbC9fuqyQSNgw+H10+dQPhk8U+Q/Cq6eap9sc4WaLJtxRz+dRGxGxj5innDsPdII+H5VGbxHvAj9fCrBVHimmRuPh+FIMDTs07Eeu/py+ddNgHfWrgLiFGSD40hbPh5HX51KtkjY+h/GlnjcR9PjV7c0IlVinp4Hb0NTcPJF+yDzuIPmDofSpDBFTcJT9/b/AKhQ3KRleio+lQ3XpZtKidqAAjkphNV7i6VMTTVWY8644UBZriXERbusvSPmAfvpUL4+xbE3SLkQxESfs93p4UqkBQXLfPbg1XQRdQ/zL9RRDEprQ+4e8p8RWhXNVKY6mBe6i0D8B/41nu2PCUaysqP72zPk1xUPyJrSWNVU9VX6Chfasf7sT0ayfheSsJzO1f3uqxYQK92Mt5zkLW4UEBSRqS3j4UMTgN420ZLrnOoYgsdJUHnM7xtW7ZP3n+EfU0PwKfurQ/lA+Cj8Ksx7wMH3lNgNPeAWDx2CvezYamZXUWzqCRvkBA0NC8IlzJ7JhGUxPOOnodK9CGGkeT3T/wB94ffUl5MmHuKqjVGYwNSc6GSd9A1dUuc6IniLkFdUOEEJ6okF2D5Lzfj2ANq0L1lmW4m5HNWGUg9VIMEU7AcPS4puXQVN3KbYz2lOQaTlcyZM0Y7QR+yXCen3iqXDsCbmHw+g/um3AMDMoAjyY1XoUvqo9bsubcX8MJajM01OY2m+R79UM4jwC0m+YEnQtbB6bMjGd+VcxntFe3nuBsqi2oJKjIDlAIdV01ieh3rY38At3DgMBNvLoBt3QANeX4Vh+IKqMsqyd3aZM5lII102PwrXc38yiMvZINO6pYxCuoBMyFG+o11O0CqllDb1+1udufnVx+KSFDSxBY5jJJkRrpyrlu8cwZMpM6BhmGumoO+9LtsD2StatkqpW6qhpGMXFgqNjCFiFTQtmgsQo0E7nTwkmKGcTwZNxmsAhNIUsLhGgBkgDnJ2FbDE4VjkZ1QE27hhFygZWUbCo+JYBVRXdIDzlhw+wBOhWdJ60yS6R1yVi9ljdIGFhjcup7yfd8jT04oOcjzFbRuCqEDC7lBj3p5iQIXMPiKrYjsrd/8ArV99gOQBPukHSRy51UgoR0lZq3iUOxHoY+lThjyb46/SKtYjssozZ0KECefMkcwOlDH4My+7cI8GkfXT51QhXYBwUzf0+qn/AEodjMaVeBJGkyPyqc2b68g48PykVH+3fxKR6TUAJgKwcOOYjxX8vwqM2iPdafA6fr4U63ikOxjyMfKuO8+P68KLbCK6xGFwXiNx+vp9KemIBoentBu0D41Yw9tMwzmZImTAA8SKnUlSLqVgp92Z55fv5fGrfABmvrrOUzoDHTU7DeqKY1QGGxYQNwoEye6BqdteXiYIJ9m8M5uKQH9mDmO4UkKwB8T3j8TQipC2bNUbNSc0wmqgIxXGNSYQS6jxFQE1JhLkMD0obwrNWXxXCrbXHYgyzMdzzJNcpYTCZkUnc6/a569RSrtS63gt3jV1NCLx1FGeIbmgt+tWt2S9EewF7xw5ptWz1tr9Ko9rh/ud3wUH4ODVjgTThrB/4S/Soe1izg7/APy3+WtYbt/fgpb3lO4/fDf3D5e8PxqpbHdtd47nede441+E69KvR31P8p/zLVFB3bOv22HPXS8I/XSqtGPfimGlVyvj9t/8z6bVneNcTuI+UMQoBBAgSG69QYj/AAitJG+v/wAp+BY6fOgfaPCK1pnOjJmII6d2Qeo/Cplg66MsvbxVp4jNEWg5/tZTtdjw1hbVvV7jAQN9/vMVqsHw32Vq2hH93bVSR4C2PmRWR4fh8rm9pce27KoJVUUAnvCWktA59fgRxHHcRlBS2h05EGADEaNv3QZp7ouBlFHpvddRllOwNJyj+MRRauswiFRj6KTXmWHw5vXUQsFLsq5nJgSQsk9BWve1cxAFpXl3DqQGMCFOaRO2kAHwrG4fS4mY5QGWTE5RIkxzjXSr1s7ZHCMHa1/j/S9J0G9k8j3gdoNOn0F1pr/9nAQObmMsqLTBbvduHKW90baz8qz3FuFPhb72njNbIErsZAYEHyINazjnaXCuOIKt0sL5sPaIttqySWUztrzPXwoF2y4nbv4y5dsMWRwm6ldQgUiDvt86z3aRlq1KJ1TOTHUglrgb3bbg08hzI+CsZ/aojc/Y35886USxvZ9r9u0vuKmbodxpAGkaCqPBUi0wJXMbF5gJEgZ7QBI3EwT5VvMJalB4j6ivQQxNADivkfSlY+E6YuZz5WWesdn7YRVZc0Zd5IkLvBMdaIDCiIgRB+k0SOH+7/KaiNr6f/zJpohhFrLxk0k8hu5x+aFY3gSG3nCgP7S0oPhnTcbH3jU/EuxANwN7K21s+8FXK3n3YPw6UVxVuLI/5tn/AD2a1CLpXm6h743nQvZ9FajEA43XjF7slZf2xAZPZzGVs06tvmEjYc6EcQ7MC0qtmzC4rRmGogga6nryr2jifCEbMQMpO5GhPvbx5Vj+P8IAXXXLovgCf/yKvHOJMWyvQwUznuwV5di+yR5op/pP3GT8qfc4aLchc0aRmX2Z91ZhQYiZ869BxHChAAH67tAu0uA9myiZ7oOvmw+6tSel6uLXdaElB1TdWu/wWUxXD2cg2UdglsFxOaSGgkAbJqBrNDsYAjMHtFYMSBOnmK2fD8Jba130zakSNDGh6ifKj57HB7D3hcaUuHuMA4aQu5BUx4T1jc1nsdfCyJMFeZcMwFq48hmEGQAk6cpPX0rWYXDwdCYg6eh61b4RwLMLpUZcqAmOZGmvzPrXMNhIDN4H6VmGuBn6m2xsmGx9jUobhpk124ajmtQIZXTUVy5CsegP0NOJqK7fyDMN11HpQnq4Q2xilCgGwWI0kG4NtNlMVyjvD+0+LW2At3KJYgZRzYnr1NKl9EnIfNW1BFOIt3jQa+aL8UEO3mfrQe9WzVG7UpRfhhe39lXnB4c/8MfhUnaNJwt8f8K5/lqn2HuTgMP4KR8GNEeMrOHuj/h3P8lYz/forDvHzTUOts9UP/gar20lU8Lr/wCa6Pvp+DclMOetsTr/ACKfWqfEscbNh3CBilxjBYKP7xtZ8jNQB7+KM3ko79zKHMTFwmOsZTzrEY7tA94t7NSUZSpDaBSQAdt2nlUl7tKzG5dFkglTBziFYhBJGWSfd50cwfZy0MOua6EyoWIyFjCtlZtDqS1dO58TOxa9uKpUTvZ2G7+/5WTwdq8tq4qIGDmXgkNG8dCOe01Vt4q6Q37OuYFClz92Xy5i7QdDlMEaitji+H+wcqGzCAwO0gidqzN6/wCwxqsASt4ZXUQJOpESYBzA6/zNWdQ10kkzoZhn+ErDUOc7Q7dazA4Q2rli6whWzoTEQbgGWT/UuXzIoT217DM7tewonNq9vQHNzKdQTqRvO3QQcSsftFz2hF1dIyzbiI5DNBM+Iis6v9p+LsFrTgOUDatv3ROvmI5nejVtNUibr6a2QA4Hw/taVLO+F4cw2I2QXFYG5baHQqejAqfgYq1g+F3Gg5GIJA0gaeGYifSmt2lu40h7l3LcDd0E5VUQYhtgSZEeXWr9rjF60Qt5YB0FzaJEAyO6achaRp1jPzC2pelKqeFzdQ2zbBPvwVG/jGt4q7cQ6EZAAIBthfZhY6ZQI8QDXoNrt3hbZ9m/tVZe602yII7pkbjXwrzS9cMsPDXluOdaHjfZr21x7tq4CzmddVbxVhrrvqDvW7PIImDxLvQrwwpW1byH3wG+oF16FhuOYe6O5ettpMZgDGU7gwRUbcZw409van/mJ/AR1rxfiGFvWNLiFRyO6nyYaVQbF0MSucMWS7+hY794/JfQ2JcGyCpBBuWYIII9+1sRRvEcRt2wodgC3ujmY3gc9xXzZwXiF8t7Kxde3mDNCsQCyKbgkAxMrv5Uavf2gOzFhJYzlLZmIkchMAc4INIyQl7zdPwQ/Z22vder47tcpFzIp7kzm0n3hpHnWfxuNa5ZzsZJRm6DRvzNYvgHEL1/D4u4bzgopMBbUHuM+soTuORFCbHb++FyuEdchUCMp18RUwxtN9I2T4e+Oxva69Lw2JzjUQeUHw6elBu2/wDeJ/QP8z1jsL/aHdVlDqhQFfdBDADMNCSQdGOh38KJ8R7VvjnHsMK5VRBYsANyZYxlXfaTT0shMRa5HbVPeNJyj3ZbhIuWsxJBzEDpy5VsbFgpYZDDAsWOmp0XQdNvnWe7CXA1lgIlLhDAENBMHcaERzrWt7p/XSisjYWtdbNgvEV9ZUNmkj1YucLN4i+V9qVXKWABkZtNB9maD4yzlskg7uQdh9nkInfxoxxDFoubM6jUbsBzHU1nMfxi2ytbR1Yly0AzpqJ+Y+VZTo445XkNyXcvAL1HRrnGjZfkh1w1HNOc1GTRAmikTUGJv5FzAxEa9JIHUdakJqvjWGXXqPrNU0hzgCri/BBcTjoYgXAP8J/9qVOd1n3R8PypU2YoR/v6Kwa5eg8dtxcf+pvqaA3q0nHzmbMPtQem4BrN366c3alaQaWgL2D+zq5OAteDOP8AuJo9jVm046qw+Kmsp/ZnigMDBIEXXHxCmtDjuKooAmc0gRB2DVlvaTsuJAcULt8YWzhcI7mFKIDoSf7qREDqKy3H+2S98BFuIzDKpzjMJlmZSORjbryplnitkWUS5iLyEKNFbaBrlh5iBzFD8Rft3Gtlfa3VUPlLC6Sc2UyCo10HXpTMTC3cZ+CiSVg4/qh+N7W2mUqLFtC8KGBMiCD0HStbY43a9iobP3rN1DABjO4dTvyMg1hsdh7Zf2lwM7kf3eZlRRJgad8kLEyw1zeAHcPxSSEXQE6LJgHoCxn4msqvd1pGg9oXCWeQ8gRb/qt9juIpeZGSdEUNIjvARp1Fee9vb4Zio1yIZ84J+8fCr2G4hcc5bW+uswBAkkk7ADnQrjRs27V3PmuOyGDOXvFiuvMKOh1PhNK0NFJ17p5MIsNPIx3WSC19v0usRXovZL+yl71pb11gocGEMiVYRrGokcxFefYBQbqA7FlB8iRX1UyKlrQaIoiOi6fQUbpGeaJn3JF/Hw5fVaGF87doOzL4JrlpgdYK/akCToee8UKwPG71nRGOX+E95T/hOnwrWdo8W2Ivm6d5geEAGB5TUeK7RXbQSUVgymGM6lSVbY9frWlDM5sYEouSMp13Rr8lp2IB+Ius9c4k1zM8BZABA20AiJ12Hyol2X4liVVxbm4qESp70TOwnNy5VFxfjLX0BZQuVo0nmOc+VQ9neOnDm5CBs2XckRGbaPP5USR+uNLQwGOo02uePjhaxO2Ntkdbi5GytowzKTBgHnvyIrCcMwhv4hbRIX2hOoUQDBbYRp4VpMX2xLqwNlNVImZOoI5is1wnHexxFu4BmykmJie6Rv60KEloJCNVwkPa3Ta/itNwHsvfw+NtM6hklu+pldUYCea+ooHirtt4NkFCBlYySC0ZW94nfXaBWmHb4/8A0j/rP/rWKwolWDCJZiPImat9oebn4IkfR41hsgxko/2SxzouKw5UEXLF11ImZRGERzkH4xQfGcAvWbPtbqezXSFchXaeie9HiQKucD4z+z4kXMhYIjKdcurRzg8hVntNxuzessFw4RyynPmzHxGo1mpjncw2HFUnogdThfS3ZRdn8Jbe2rW8M167rJuH90upiAIB0j3jVk8Tz4lsPirhREB0QqlsEANERERp503sz2pFjDLbKFoLmQwG5naKCvi7dzHPcuIWRixy5oO2neHQ1QkvcdRXAOjY3q2gX480SxfHLNu8gsZ1QSGKl1mY7wAILFRmImNTXqfDu09niNm/bwufMqHRwF96QonMR9k868Z4m9g3bXs7TBZbOM5JIge6Tsd613YnjaYXD4+9YV84SzlVoYCWuLJjWB72vSK0KaUNsB6rA6Tony/eW7TT+4+an4n2exCyWtqBOveU/SaD4HAOlwl42I0M8x+FNwvbVzcm7cuP7SA4aMq6mCmum86Ac99DRa/vNJzSy9fpk47HwWhFUSPZZ1ts2XHNRE1I9QsaYCqVwmqnE7eZNidRtvGtWSaZdeBJ205xuQN/WlpnaW3RWYN1dXsfhY1xwB/5T/8AtXKjHFCNnPP7R569aVZv2535U1pd+Zari+B9kqpJIUACSCYjTbw0rMYoVruKX/aKGyldANY1gDUQToaymMFehl7qy4CrHC+G3rgD2oKq2VwWI00aYmD8DWi4fiCt21bymAXl+U5WgDrzPpWJxD3Utm5aZQF0YHU6xBUHSR1qTsZj2fE2SzsxJcd5ifsPRI5SYwxLzx/eFyvdqb2dbdsAzbDa6Aa90j4jen8J4vcZUtga2sxLZgFCkZRmMaffECgXH8c1rF3lBaMx7o2M66jmKbhcfcVGNpYQ94rkJGaMpiOoHlrsKVN7YVTFd2din47GEnXrVA4xtY0n8j9woxxK1buZHQMouGAGGUqx0ynbTy+6osHwiLsN3isSBqdZ0Hj3TWa+CzrFRHEWjyRHhXBb1+2wS6LZOXNIJJzDMNRsPypXezXt7JutcCjK0jKfsiCZnqKnwZOHJ9pnidYJWACdwp1iY35UVOHtMkqXZWGmXMwIOugLRyrQi0FtmpoyOcA7VdeW4jhrW8rAgggMpB1j+YcjP0r27s926t4nB5XcJcyezaTpmy5dG26V5djOGX/ageyvXbSkaMhWRzByk/GamxGBILv7E2VJ0WIA7sGBOmtLVPR7KlouSNOQffBEbOWuHFNutlMHrH3VPiOEXL1q1kymDc3YCJ9mNvNTQzG4xSZXNCwYaCeu432JodYxuJvORYN2J91CQB5kGB5mpbC555WXpJ+kWNY4syXFpA8m2PqiHE+FPYtjPHebSDOwP41BwLhD3zcyFe7lnMSN820A9DUvEOG37doG+5cs2gLM+WAZ1OmsjbpVnsdj7dk3muMBokcyffmANTyqzhZlgbrKZM90+sDKsX+yF0IzFreik7tyBP8ADWc4dhTdv20BALGJOw0J1+Fa3Hdprl1XXD2jlytmYiYEGfBdOpNYy3cVHVnBZRuAYJ068tYqkQJBCNVSP1sdJwWuXscxMe2tz4SazLjQZGGkfQSPQ6elFuzvaBnxVtEVLVs5pVBvCMRnY95tRVHj+A9ncfKITOVU+SoxGm8ZxvU9S4HSd91f/IXycjbkVPhOFtetuyMAV3kHbKWOo8B0p/GODC3bzF5EgaCDr4E1X4Hhl9hiGMkgNEkwO4TMdZ51Rvcau3Lfs3bMJBBPvaePP1rmxHfkgzVr335Hgr3DMDbZFHtMpk6GBzqsMIi4hlZmEEicpOvkJPyq9wq/ZNlVuiD3gCdJlidG/HSqivF51Cpl7w750YTHvaekRUWIJuh9aSGgHZFuF9m7N9nYXCRYALhSFMMY0JQiRB5GjeN7NYY4f2Vh7udzLFspLN9jRDEDVcoE94mToKH9iSLWIa7ZUA+zcFbjqqgShJDncaf6wa1nEWvG1muhV9oYUqDmIGvdGyLtuJPPkaKLC2lKyPkLiHFeeYLgzpmS7b72bLJSYI0IUsJmTy8OtaO6gEQpUdCAPkKIcONokxJIZDLZ5Ba4hIUERsDJ30qHisZxHj91ZxnkkqmtIIGVYNDW4VJjUTGpHNQsa10MppNCuPzCRuCT8gKKTQTtHcHcHgfqKA9EGxuqduY1FKo7d2ABDfClQNKWBK9lxNv90PEVl8ctax0HsveB1bu8xBI186y/EoG5A89K1Ze6qQHKr4Lgf7UrJmZcuvdgzPWf1rRrhPZH9na23tLhyuujERBhNgPGqXY6+r3XRAtxss5Q6iACBJOvX51rf9m3TstpNQdS7mQQRtA3FUisGhRPcuKznE+zFu7euOzPJY6C4UXTwkVK3Y+zkCFQAddXZvHkaL460lssbuIS3JmO4vIT7x+6h13tRgbe+Ia4f5cx+aqB86tdo3UNjkf3QT8FYt9lcOPZwqGCCMoblrv6VJwjsw7s72lWe6GJIU6yee8CP0aDX/7R8OoPsrd2SCAxjSdNMzGNPCr/AGX7W2sQt9WAtGO7JnNILakDqiL60jVPYWEgoklLK2E6wbK9iMECXtssQSusTpprHxoF2ZZUa9ZuE9xpUAE7yDoByMH1rVcRcNfuMjB1Y5gQZGomPOvOeM8cuYfFXWsPkY90mAdNDzB5gVg9FzObUSNJuPql6CIyPdE1boP/AA2mPjkf/wBRQrtTJsd5SmwAhVBPjJLbSdOlYtu2GMYx+0XNehC/5QKO28DefECxma7dEKudp75UMdWMCD9K9C6qaezzW7D0U4yBrnAcT4AblZ6xgEDTc74MArqBAJO/nHw8aNXOOW7NsQhA5KgEfEaCiWP7E4pSxOHdVUSWGVhEbnKdepjas4UmVOxpdziTYre/w8LojJTSaiMkYN/lsq+L4mcUDmy2gp7ubNznQmNTp0obhsttmLILpgZe8QnOc2knlpVteHtlOoAzbk/w5pnpvXbHCM21xfQH74rrutpsskMg1a9dvLy+KH47GX7oys4VOSIMqD/CN/WahxeFU+6W9QPuNHf9hqPec+gA/Go/9mKfdnzJn6RUmV4UaKU5yUGwCmy4uI3eExIBGoI28jVq/wARLg51RiWLFisNJCjdY0hRp51eODWcqgMw307q/wBR6/yjXyqdMEo8T8PgNhUhz3m5Kq51OwWDECRmAKrmCtOYDNB0jX0pWbZQyqyf6ZA8+vl/pR8oP0KYbo5VYNPNBdM3gwIGy3CfdM/0j8KlQ3VjUg+LQo8+p8P9KunFgkhdT5gH0neojpoTlPR1kfGqusERmp/AAJ1m7cTXM41mWGYEjY6E/Cil3tVeuKFcpcA2IYqfgT91CQkahSPG20j4U0sDzVv61yn4ioBKL1beSJjjUe8rrqD12qzhMYLkkGY60FSzvoV/paemkUW4apyknmdPADT7qhjGh9+KBNbThWnqBqmeoGp1IJs1R4g/eHdnTx6npV6gnF75F2AY0FLSJmFuo2VkEfw/M0qGnHN1+dKhaSjdUOS9d7W9lLV7DqxZbMOxLmOY2liABXl3EuD4ZTAxDXSP4LYA/wCpm+gNc4hxO7fbNduNcP8AMZjyGy+lVFQkwASfCmXz6tgoh6Oa3LzdWeDcSbCOXw8qxBWWObQxygDkOVWMZ2mxN3379wjoGKj4LAqKzwhj70L8zV+xwdBvLeZ+4ULtnimNdNFsMoHMnx+dWLeCdtlP0+taG1ZVfdAHkAKfUiLmqOrz/q1BbfBLh3yj1n6UR4ZgGtPmD+BAG4+NWxXRV+pbxS0lVJI0tOxRWz2ga2CFEmNqB/sAYlrgzMxJOp08KlY94eR/8akg8uW9AhpIYSSwWulII+q/D4qJMIg2VR6CtAcQtvilm+zBbVx7V7MZgAxm26MHX0oZhuG3HYIq94iYJA066mqeMvvlCRmAJO/udY8DAkeANdJHd7Xs4fv/AEtKlqDBJeS9iCDzsRb6re8Gx6B8Gvt7fcTG22/eADMWcoTJ91hBBPhXnAEadPuptxG0J5xU+Gw4LD2hKqTqQJIHUdY3qulziAV6OCvpKNj3sfqLhta2buP/AEoksmJOgYkgdR18j1/Cqnt2st1EwZ1gCT1+fh41ru2GNRxYyXEcIb6AA6qhcXLa5TqEFtgBy0IFZcMDd/wj4yI8vP4a1tVUTRTskAsdvNfOqSZ7qp7CcHPkpcpc97bpz66/WPUxuWG6WJW2YA0Zx8Mtvx5ZuXLpTHue0kAxb2LbZvBei+PP51VxePA7iHLGx5enSsdrL5K3c3s3dEAoQQIAFR3cQBudfjVJAVjOJPUax58p8OVTqFGuYGdgZGvjO+/x9asXckVtODlxXXv9ATNU75Y6EHL/ACnWrmTn86S7VQyFMspWYVRBPS4Pg9d9rGgYr/LcEj41YewDy9djXDh22BzDown51XUjdXbZQm1zygfzIdPhSNzlm/6h9+tPuW4AhY1Gq9fCeXIep50lumCAwM8mFTdLEajf37+KhtpJ92R/K3lRjAe6RroSNaFLa5lfVTRbAtKSOZPjziiR99AqBZimuGoWqV6hamlnptAuKLN1vT6CjooJjBNxv6vypZ+6M3AUpSysArrAn3t4B60q0admbTBWNy5JVSYshhsNAS4mNpilSfWjmtdkUekXv8igWH4Vzc+g+81ft2wugAHlSLVxtBm0AkDUganpO/pTwFlkPlc/cp805DJqq2J1yqYYg7bgfcaeLwXmBrprVghkKwl0EkKQxBg5TOu0fGjvD+yGJu7W8g3m4Qmm0we8R5Cszg7QtDuctfWZ+tFrvHrtyMoyuSmdxCt4SYOYDalaqWRmI7eZV42at1B2ltHCBYdHJZkYw6qCoB0lcz7nkNudAhjrzNHtAvfRICgCWnWWksNPsg8qm7V4h3Es8KDBgw06QMxMa7welVuw9iyMVnMN7JC/M6xEmdAe9Ok7UaAucy7iofZpstjdxb27iGyttXtg5mygqC6gRr7zQAegmedBOKO1nMLgL5xmRrcwDMzBI21EHatfgMKXRLYANy4Z5CXfvHU+J+lVO3PAkw+CzM4uXQ4BCe6oIuoQG5sHTXloKxoah0spIHZvZCoq6TriG4acYWf4RxplurKBYU96ZY6SZAgDr18a9U4H2JsraDX09pccZmknKubXKADGkxJrxDh+JPtFBAEA67tr/FFfRvZ3jS38NbdW+zDDo4iQfn6EdajpbWI2gO0tzcjniw3HinKhxMhOfisH297I27NoX7MiHQFJJGpgZSdR5V57iuIR7sRprInXXQE9D/pvXtXbzEoliWIj21ox1AcTA56V4iEQENGZ+QBk+usCOpruiJpHQlrzexIB5qrADkqxdtD3maIGp2HwO360FVfZgyzd1T10JHKei+G559KfeMQ1wjT3VHur+J8T8qpYnEEmGBynaD+prdMj3NAecDYLoqduolgtfcp+MxkysELyI/W1dtoUHJ2H/b5883089uWLJXRSCeh+z6DUN9PPZfs/Mgr4jvLP9QoZuU6xjRge/wB06wgJJlkjVvj16k9akfM2uVWHhyH660+5mAjRwN/PzHTb49arZlnmp6/6VCMN7+/TK6IGxZPmPlUqu3Jlb4T+NJc3Jg/nqfxprAfaSPL8DXK2/v8AoqYXyPeQ+n5044tYnUSYEj1J9B8yKhtgTCuwJ2Bmm3rhZoBDAQNY1iZMeJ+6o0hDe4js3398VYN8GII36+BqG7ikAOmby/Go3WSFKhSTvr0PKp7OBVeU+JP3bVUgKrpAxULDZm0WBPOSNJ328K0GDnIJ38PM1QzqNMwnzE/CiOGHcHlRohm6RmkL9116gapnqFqYKWSSgR1uHxY/5qOoazdq939ZGppZyucBd/2iOWb0j79d6VXLWEwwAEP/ANX5V2hnTyRA8gWuiaISYAJPQa+NVMRZzss7KZ9dq12Ee3ZVlTvE6F+ZH3Dw+u9Ze8YY+Z+tFDroG6Ei4oJcncySdhqwAAHioE0/D4kMATBJ0k6mMxUb7aD76o4nBuXyKun8R2ALFv8ADvHX41J/s0AnvE/y7bRoT69Km4RBdG8LOUA/rUx8qdbx/dlVbPoDuQBI5Egctx91VBcygZiF8Jj4DnU2HxihSRmzQwAgx5xSs51WwitbpVftGxZO8BCkEgDNqQRJAI8taocBxIVnABUMkCY1IiYEeu5ovjy11QmRAWiS7ZRpr3jyHmRTE7NXQM9x1RtMgA7rDvH3/t6x7pbeTFEicNOkqHRue7C2+HviUaYEoc2ugkGdNdN6Ff2g9qUusbVtC6Z7lyT3T3mYjT7MBm+NClvYhUyKrFBm1ABChZmWHIHT1rMYjiUOS9uT0JkHxk/cKQpKR0biDayUpaX7PIS8+StYa9LroABMDUkTrqeda3g/F7ti4BZuFWcgRuCToJXmPGPWsTw/GsWAMKo2H5mtZw28Lbh421+UfStV8TZGaX5Cae+7y4BW+1HELl+6RcfNlgE7CRyAGgA6dZ6UEbu6jSNDyEHrVyzdEhnBYEhmAMEgnMwnkTrrWx7dNatYW7Zt20s2xdKCBLOU/ZbiszGWZgty6N4g0oxob3MAbBerqYYaOmZCWXc8ZPj+uOAXmlxiTDCZ2jfXp1qRFKA5DmPPw/Px5cutIBlWVGZeZmY5cvcmm20B90weh0PodjTCxgBbw9PouKqn+Q/L48quYcsstvGx5ljtqN9JPpUOYjR1nxGh9RzqbJooRoPvRsddBp5AH1rlZ42B9f5UPc5EofH8RUhDgaw46/mK4WOzpPlofhXFRSe62U9Dp+VcrkWyffxCYch3BX5ipbYP2bgPgT9xpxzjcBh4/iKjZkPvKR5aioXWvn6/VTFmVSxUSNARpqdPLQSfQVR7siQRt4xvpVm6ACqq8aZjJjVojf8AlHzqrimYaSCT1Hh1HmK5AJzf38inW2O4NPa82mp3qnbuaymjDdDz8vxqYXQ+2jfwnf8AOhm6u3SRkZQ4Ygkmda2eFEW0/pX6CsYuFYGINbdRAA6CmIt0lU3DQCo3qBjUzmoGNGKSC4zQCfCs9es5dZkmDHn4zRzEt3G8j9KBrbA9aVccpyOMOGUwXvClUnsqVUuidQ1aG3jBJyzHKaD8VugtBMKNT4kzH0NS2bgBIBkdabibKsczfZ36ev66+FEOEpEe0mKT7MT3dBmJ5baRuSdKSKTrqo110zGfSF+tJe8QzaAe6vTxP830qQvUNbzV3O5J9q2F2Hrz9TvTBj7a5szZSrHTrzjYmNeVINQXiGEm6T1j6AVZzQ7dVbqJwtHw/iSnKcmaWkETB1GjTrHLXnrO9GsNxG3aYDOWZgQArq1qdwt1pCXILa7ADSTWawuIWAGWQBpGhA5aaA+hFSY0CECscoZpJE8kaNNt9952qJWA2BGFYVcgBa8XsimM4qrpnIVYYlbYiAJ0KIITlGoJ+4Hiu/ErAWQvUzJM/XWuY23BBzTO2xbYHly1iRyFcs3ZVgIywNNCRqNSfl61Abp2TLKnrXBoGFxLYGwqwl0ioVFTKtQn3MDhZW7GNUATEiNCJ28OYpcT4w+Jus99mJbXNyB0HujQCANhyFVwld9lVQAE5PPJO1rX2wLXG65awrqc1s5h1Q5vpqPWKlyq2ly2yN1CwPht9POof2eNRTvaA6MIPUbeo5UQFZ7mOBv6j9wpTbZftB19T+YP6mmXMjmTKHQa7aAAQR4AU5bDLrbbTw1X1HL1rpvg6OseK6j4Vys1vH1H8LuV1GhzL494fHlUbOp95SviNRT0w/O23wP3UjeYe8oby0NcpH/n0/grlu1/A/zj5GpFD5gGAMkCSI303FRRbbnlPj+IqfDWWWSrSMrc5EkED5kVyq4gZxf5FUb11WdyREnTy2H0ofdYeQOxHLzqw185dgZ16HaoUH8PeH2lP6+dVKWGRZccbe09Li/fSuyQM+o5OsT6060n8GvVG+6uJE9w5G5q2xqqv79/VSWHaR9sEgSNxrzrWtWVwlse1SRkYsJAmNx9a1T0xEN0lUOvYKvcNV2aprlV3NFKWCq8SuEW2I3/ADFCbN6d96v8Uf8AdnzH1mhC0q4XT0JICu6UqgzGlVLI+OSs22AaBrHPxqS5qRPujWOp8fKq7hVaFOaNyNqlD0ZZbcFSFqQpi0x7vIVBNkZkZecKR7wHiagyFzoCT4CdB5cqNdnOzYxAdrl0WUXQGJLOdgBI0Egk+IHOR6L2Y4SuGsWv2cS93L7W4ScpWWJIGsKASBtm061FiUwXMhwMleV2cM2SYBB5aEx57rIHjpXcRaXKBJADZjA3YoDlA00mQfLavXcbwCzcW4GRLKqAVuWlthmY6nvEE7jWQZkR1rNJ2VtA27uIuKcP3mAjK791gmk82M5h0EbzVy54sN+KRcA4k2XnptDONipHeHUxJ13AnbkPGrOHwpKzOoWI20GunU7n0q/xlLaFmsroWAGkqD0LDdtPhyoat6SJ3kwOg2MdBpPxqj5C44wExBHYglPVanRKVu1NWVt1RbbQmLbp3s6lC04LUooCgNmuPa0q3lpFK5cWoeMMQZQlT4U/25/+RJ8V0PqNquU1hXXQzGDniqYwytqjCf8ApP4U5nuLoe8OjD6VJcwamo8rr7rSOja1a6GY3cRf0Kab6H3lK/MfOkMMpnIw16GDuOtdOJH20K+I2+BpLYQzlYagiNj128wK4ITzZuSfIi/r9ULKEiJmNjTNCe93G5NyP4VbVBmaPTyP5zXWtA70JzsqI4gW3VV94cQeTL+VJyR7wzxsYk+vI/qakuoyCFEgTMnmdCB5bec1Clw6ZDlP8J/WtSEu4kqzwiTdSGzCZM7jc/WtNcNAOGJ++WVhgCdPKPvo7cNMxbJKfvWVe4aquamutVV2q7kEKlxNSygAga8zGwNC7uDdYJHqNfjRsYb2hjoCfoKrIjoTmiAe7zkeINKuvfCO2TSLIX7Y+PyP3VyjGIuozEhEWeQBIHlJJ+dKpuo6w80KsVcSlSoiC3ddubUwUqVBdutWn7inxuJcWkAZgMrCJMbz9Sfia9Ptn/esOn2MxXL9nKEIAjaPCu0qMNvkkpt/minacQ4UaLA05asJ0rM8eM+0nWGgTyGeIHhGlKlQXd93kP3VI+HmhfaK0ALoAEK5gRoPLpWUwWsk7zvXaVcxNR94ImlTrSpVK1mJ1OFKlUI4XRTjSpVK5NbamrSpVChcam0qVQoScUMuiHWNNR9RXaVWG6FJ3SpL+/qaam4865SoTt0Jv4Z98FDb/u/11qnjhoKVKpG6XHcVvs+f3w/oP1FaG7SpU5Hssh26p3aq3KVKrOUNUdk970+8U3EnT9dTSpUvzUlDzSpUqlUX/9k="/>
          <p:cNvSpPr>
            <a:spLocks noChangeAspect="1" noChangeArrowheads="1"/>
          </p:cNvSpPr>
          <p:nvPr/>
        </p:nvSpPr>
        <p:spPr bwMode="auto">
          <a:xfrm>
            <a:off x="215900" y="-742950"/>
            <a:ext cx="2466975" cy="184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solidFill>
                <a:srgbClr val="000000"/>
              </a:solidFill>
            </a:endParaRPr>
          </a:p>
        </p:txBody>
      </p:sp>
      <p:sp>
        <p:nvSpPr>
          <p:cNvPr id="4100" name="AutoShape 10" descr="data:image/jpg;base64,/9j/4AAQSkZJRgABAQAAAQABAAD/2wBDAAkGBwgHBgkIBwgKCgkLDRYPDQwMDRsUFRAWIB0iIiAdHx8kKDQsJCYxJx8fLT0tMTU3Ojo6Iys/RD84QzQ5Ojf/2wBDAQoKCg0MDRoPDxo3JR8lNzc3Nzc3Nzc3Nzc3Nzc3Nzc3Nzc3Nzc3Nzc3Nzc3Nzc3Nzc3Nzc3Nzc3Nzc3Nzc3Nzf/wAARCABoAPoDASIAAhEBAxEB/8QAHAABAAICAwEAAAAAAAAAAAAAAAYHAgUBAwQI/8QAQhAAAQMDAgIIAwILBwUAAAAAAQACAwQFEQYhEjEHE0FRYXGBkSIyobHBFBUWJDNCUmJyc7IjJlOC0eHiNTZDkvD/xAAaAQEAAwEBAQAAAAAAAAAAAAAAAgMEAQUG/8QALhEAAgICAAQFAgUFAAAAAAAAAAECAwQREiExQQUTIjJhUZEjM3GB0RRCQ6HB/9oADAMBAAIRAxEAPwC8UREARYl2Oa1dfqWy25/BW3SjhkHNjpRxD05rsYuXJI42l1NsijQ15pji4fxvBnv3x9i2FFqSy17gyjulJK88mCUcR9Oam6bEtuL+xFWQfc2qLFrsjKyVZMIiIAiIgCIiAIiIAiIgCIiAIiIAiLWVt8oqN5idJ1kw5xR7uHn3eq45JLbIykorbNmiiFw6QbbQTxwSUVc+WRwa1kbWEuJOAB8fapRSVBqIGSOhfC5wyY5McTfA4JHsVGFkZ+1ka7YWe17O9ERTLAiIgCIiAZWtvd4pbRTGapeM4PCwHdy9tRMyCnfNIcMY0uKo7WN0qtQX+K2Me5vXO/teF36OMcwP/uZWnHpVjcpe1dSqyzWkurNxUXy76wmkENU6itTXcJkjH6Tfdrf2j2EnYdy2ts0bbQA6O1Mmd2y1X9oT44Ow9At1pSxRR00TjGGRxgNjjA2aByClrGNYMNaAPBcnkyfKHJfAjVFc3zZCZtFUkzMOtlB/lp2j2IGyit/6P5YI3yW5hYRv1LyXMPlnJH1VxLB7GvaQ4A571yvJtre4yOyqhJaaPnuh1bf9OVbaemlndI13CaOYF7X+GDuPQj2V72SvkuFvgmqImw1DmAyxMfxhjsbjO2VFK/RVO6+S3BnWS1Mp+eTGI2/stAGw+ql1soW0MAjacqeVkRukmlojTW4JrZ7UQrElZS4yRdfWszjjbnuyss+CDTMkXC5QBFwea44gO1cb0DJFjxDsOVkOSJ7AREXQEWOUQGS1t7ic621Ja7hxE7ft5LYdq8V6di01f8pw+ijP2shZ7WUPUCR2tKCMvLiydpGfDf7le9mjcyijLiSSM7qi2fHr+kB/xHf0lX1bxijj/hWfD/LMmB+SepFiuHPa0fE4DzK1G4zRYhwIyCD5LnKA5RY8QwueIICPa1qzTWoNacdY7fHcBn7cKoNDRfjLWFXPJuWMDRns4nf8VYPSxVPpqSi4BtIXtPsCoF0XSNj1XURu/wDJCHDx4Xf8l6kK+HB4l3MjlvI0XvSxiKBjGjAAC7li3GBhZLyzWERcZCAYHci5yuCUBqdQXynstGZ5jxPwS1nf/soNE+6aoaysudxq6SikPFDSUbzG57e95/ZPdz7dlouky7PraqOHi+CeZrMdgZnGPv8AVWVpigjFMJnsBPZ4LPF+a230R6Vsf6SuOvc+/wDBF6rSEXVF9CayCTmHunMmfMO+4hRmLVGotMXB0E0jpRGfip53lzHt7C0nJb6cu5XeW7KA9KNgjqbfFcYmYmp3YcQObXHGPfCjfVqPFDk0W4GW7LFVf6oy5c+37kn0xqGi1JbW1lC85B4ZYnfNE/taVtycDJKoTo7vEtk1dHTZ/N63MUjc/rAEtPnkY9VdV4rOooi5pwS0kKu3MVWM7n2M2XieTkeXHozVXe/yOrfwC3va14bxSTOBxG3v/wBl5WUrqgZMlXUPP67pMewCj2kGPudyq5JXE8c+D5ADb6qzoYWRMDWNACrxcdXVqy/1Sf2XwkZ5y4XqPYhEr663vB6yZrM7Hi3H3FbWy6l66obR15DZHbRyDk89x7it9WUsdTC6ORgIIVbagpHUzXgEh0btiF5+VGXh98bKX6ZcmuxdXq6LjLqi0M+KimqNWut9TFbbVHHUXKd3VsD3YY13M58gCT3Y9F32e+uqtLGuP6aOE8X8Y29sqsKCqdU9IDGOdkCGRrc9+Rn6ZX1eJXGyt3PojzbZNSUETWamvc7DJNqSczn9Smh4Im+AwQ4+eVDr3qS+W6R9HPUVbJm7h7al+Ht7xurkoKOKGmYOEE43Peof0o2GOqtDa6CMddTvGcdrTsR9h9Fow8n8VRmlp/CK7qvRuJHNLwPvJirTqW/1ELTwyUraqSLhd2hxDz9MZ23wrIuTj+IKgFpbiPG5JPuVUHRXcX0Orp6LnDPAXOaexzXNAPs4/RXJfiDZakjlwLP4ipRnKLZ2GnS2UbSb6/pf5jv6Cr8otqRn8KoOh/7+pv5jv6SrsuVUaOwSSs2eWBrT3E7Ly8VpVNsj4bBzrUV3ZodT6rqG10dnshYauVxDpXbiMD5j5DvWsZpllUHPqrhdK+pccumNQWtB/dbyA88qNaUe64awr8j5GNYzvALjn7ArFuGqbHYAyjM3X1hGG01M0ySOPkFKDU48dh79qsps8nHXTv3f6/BXl4F90xVMfS1tQI+ccmdj+69vI+3sp/oLV0WqrbIJ2MjrqchtREDkHucB3FRfU7b9qqIRy0kFpomu4m9ceKZ57PhHL1x6rs6PtKmxV7qmAzyPlbwSPkdsRnOMBcphJTbj7SWXdXOiMbNeYu6/6TH8nnGlhhFTwltM6nke1n6QOHMjPPIac+BHat5AwxwRxuIc5rQCQOZAXY35QuVqPJIV0q291Xpr8IjGX0colP8ADgh30OfRU7Z691mv1JcP1I5AJPFh2Ptz9F9I1MDKinkhlaHMe0tc08iCvnvV1hl0/dZKaRrjTvdmnlO/E3uz3j/dex4fbGdUqJGHIi4zViPoKinbUU0UrHBzXNBBHIjvXoVQ9GetI7e2Ky3eTgp84pZ3HZmT8jj2DfY+mytxrg4AtIIO4IXm30SonwyNVdinHaMZX9WxzuFzuEZw0ZJ9FEbnqS/xz4odPubCD81TI0OPjgO2UwK8VRbYah3FJkqFc1HqtkpRb76IXcte1tvpnOnhpGzN2MZycH0K2WhtSXDUVukra9tHDHIXNp44Q4uIBIJcSdtwcDwUC6T6SKmq6gRDHxD7ApH0Nxsdp+nd3B/9blvyq640xlFc2Z6ZSdj2+hXWsZs1ELwCDBgkdoLTy+ivjS87J7TDKwgh7A7I8VUPSdZZLVepJ+H8zq3cUbuxrzuWn6kevcpV0PX1k1uNmneBUUo/s87cUedseXL2Xz+O3CThI+o8SrV1EL4dCzFrNSRCax1zHDIMLj7DK2OVoNb3aC2WGd00jWvlaWMBPPv+i12NKL2eNjxcrYpfVFI8HDrehjj5ifi28AT9yuG9yOdb4Ac/FGQqz0Pa5rne5LvOwhryW04I5tzu7y7B6q3L5QPfaW9WMyRDOB294Xl5mLK3ClCPXk/sz0cvIjLL32XIiHR64QXOqhOx4g/HmMfcrMVT2+pbb7zFWMOGH4ZBjszz9FakEjZYmyMILXDIIOQrfC71bQo90YMiDjLZ2KDa7a2KOpkOBloP0U4JA7VV/SFcDca4W2iIc55AkcOTG9pyqPF4ebGuuPVy/k7jS4W5fB3aIgkrtLVdIx3A6ojk4HHkCSeE++Cq0bVTWzUMNbMx34RRznrI+3tDh7Eq79E24UdA0BuGhoa0eAC1WttC0t5lNXG10dTjHWR7E+Y5FfSYF8aK/Kn7WYL63OSlHqiXWeuguFtp6qleJIpGBzXA8wtTr+4wW/TVS6dwBfhrATzOc/QAqBWqiuGjYnvFxqmwPfgxhgDeLHP6LwWyv/KXVchubnVHUR5p4ZDkOdnmR4bHHj4K2vHUfxlLcURla2+BrmzHo4tFQ+8Pus0ZYZhwRNdzDM5J9cD2Vv30YsdSD+wuix2htGOtkwZXb5wvRqH/AKNVb/qLBkWOzilIslHhqaX0KMoT/f2m/mO/pKuHVJLdLOf2M4HO8sqn6Af38piOXWO/pKvOpo4rhZJaOb5JoSx3fuFhx1xUtEPCZqCjJ9mUbpSSEavfT1TeKGsDmYJIDiNwDj1Vu0NhgpBi10VNRsfu4wxhpPqqOu1JVWu6S085dFV00mWvx3HLXDwOxV0aF1hS3+hjgneyK4xtAkhJxx/vN7x9iY017JdUfTeK48/zq3uLN7T2iFh4pfjd3lbCOJkYwxoC5zkLB0sbZWxukaHu+VnFufRbTwTtRByRAcLT6ksFLfKJ8FTEHgj1z3g9hW5RdTcXtHGt8mUDftDXO2SvNJ+cQ9jXfC4Du7j9FxYtW6m02GwNgqnU7Nuongc9gH7rgNvQ48FfM9NDO0iRjTnwWqqNOUcpy1vCfBbVnzceGaUl8lDx473HkQyj6VZZGgTadrHP7eoDnfQtWxZrm71kWaDSde3udVHqgP8A2AW9bptjfllePVd8diib8zyfVVO2rtWvuyahPvIqTVFi1DqCskqK6akpzIQeCIl+PQf6qe9GtpktFsjpHvc/qwfjc3hzkk8vVSiG1UsXKME+K9jImRjDGgeShZfOxafQlCuMehr79Z6a80MlLVxNka4Yw4Ko7hoO52i4NqbRWSRGN3FGXZ4m+Th94V3rrkhjkGHsBWadcZ9TVTk20+xlbW67a6dEIpp7OSBgTSNdxeZAwM+y6pNNT3KpFRf6+S7VOfgiazq4WeGBzHsD2gqxvxdS5z1TV3RU0UfyMAXPLXck8ufPhSjv6JI01gsoo29bKBx42GOS3rmBzS08iskVhmINqTS73yGoostcdyANivFZq6+Wz83BidGDs2UnA8tlYpAcMHkvPJQ08hy6Jp9Fknh1OfGlp/HIsVktaItVVdzrouCeshp43DdtM0uefDJ2C6bTpxrp+JsRZHnic5+7nnxKl7KGnZyjau8NDRgBWV48K5cXV/V8zjm2tHXBEyCIMjGGhaW9avstnJZU1PWS5x1UI43E93mtb0g36S2UTooXcPwcUhBwcdgCiegbe+uiZciwPq6nLhK4Z6pnY1vdtzXoxpjGvzLO/RGZzk5uMTaX3Uk1/tc9PRaWu3C75J5mthAcOR+LmqulbXW6ta+aOWkqmniY8bEHvBHNfQUNlyMzyucfErw3vSFBcqN8UkQd2jvB7x4q6jOVXpUfSQsocue+ZqOj/Xjb25tsunDHcQzLHtGGTgc8dzvDt7O3Ej1Zb6u5WiSlo61tKXn43mLjLm9w3GOzdUPe6Or0tfIgHuE1LMx8bxtxDII99wR5r6HttQKuka8jn3qvPorjJOHSQqbsg4TKU/Iq5wXFtRFcnCVj8tkFNu09/wAys7Sf4yhiLbrdJa9+waDTsiawf5RknzKkn4PD/ht9lk2KNnytA8l58aox6FkKYQ9pEdcaPpr/ABCXhLKlgPBIz5h4eI8FVNXo6+UM46p0UnActfkscD4d3uvofC801FTy/PE0+i5OmE3to9CjOvpWovkU3b49ZygQy359LFyyHGV2PDYfarB0nbY6EOdCJ5p5cddV1Ty+STHIZPIDsA2GSt+y2UjDkQt9l62RsjGGNAHguxrUehC7Kst5PS/RJHI5BcoisM4REQBERAEREAREQBERAEREAREQBERAFwuVxhAVN0xR1MNVDLwu/BZ4+EuA2a4dh8wfoVn0TX+higbaqyVkNQzIg4zgSN7h4juVjXq1091oZKWqjbJG8YLXNyFVF26N3QTvdSzStZnIY4B4/wBV6EL6rKVVby10ZmlXOE3KHcuYHZddTURU8LpqiVkUTRlz3nAA81T1JZL/AANEcWoK2Bn7LHyY9uLC2tPpcVUjX3avul1I5RTzuEefLJP1VEqaY/5N/sTU7H/b/s0V94dZau/DaWJxtlM5o63kJHMOzR6nPkN1b1ihdDQMa/nha212NrBHxwxwwxjEcMbQ1rR4AKRNAaAByCrut8xrXRdCcIcKOURFUTCIiAIiIAiIgCIiAIiIAiIgCIiAIiIAiIgCIiAIiIAiIgCxcxrvmAKIgOs00JOTG32WTImNPwsA9ERcB2YREXQEREAREQBERAEREB//2Q=="/>
          <p:cNvSpPr>
            <a:spLocks noChangeAspect="1" noChangeArrowheads="1"/>
          </p:cNvSpPr>
          <p:nvPr/>
        </p:nvSpPr>
        <p:spPr bwMode="auto">
          <a:xfrm>
            <a:off x="63500" y="-392113"/>
            <a:ext cx="1914525" cy="800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solidFill>
                <a:srgbClr val="000000"/>
              </a:solidFill>
            </a:endParaRPr>
          </a:p>
        </p:txBody>
      </p:sp>
      <p:sp>
        <p:nvSpPr>
          <p:cNvPr id="4101" name="AutoShape 12" descr="data:image/jpg;base64,/9j/4AAQSkZJRgABAQAAAQABAAD/2wBDAAkGBwgHBgkIBwgKCgkLDRYPDQwMDRsUFRAWIB0iIiAdHx8kKDQsJCYxJx8fLT0tMTU3Ojo6Iys/RD84QzQ5Ojf/2wBDAQoKCg0MDRoPDxo3JR8lNzc3Nzc3Nzc3Nzc3Nzc3Nzc3Nzc3Nzc3Nzc3Nzc3Nzc3Nzc3Nzc3Nzc3Nzc3Nzc3Nzf/wAARCABoAPoDASIAAhEBAxEB/8QAHAABAAICAwEAAAAAAAAAAAAAAAYHAgUBAwQI/8QAQhAAAQMDAgIIAwILBwUAAAAAAQACAwQFEQYhEjEHE0FRYXGBkSIyobHBFBUWJDNCUmJyc7IjJlOC0eHiNTZDkvD/xAAaAQEAAwEBAQAAAAAAAAAAAAAAAgMEAQUG/8QALhEAAgICAAQFAgUFAAAAAAAAAAECAwQREiExQQUTIjJhUZEjM3GB0RRCQ6HB/9oADAMBAAIRAxEAPwC8UREARYl2Oa1dfqWy25/BW3SjhkHNjpRxD05rsYuXJI42l1NsijQ15pji4fxvBnv3x9i2FFqSy17gyjulJK88mCUcR9Oam6bEtuL+xFWQfc2qLFrsjKyVZMIiIAiIgCIiAIiIAiIgCIiAIiIAiLWVt8oqN5idJ1kw5xR7uHn3eq45JLbIykorbNmiiFw6QbbQTxwSUVc+WRwa1kbWEuJOAB8fapRSVBqIGSOhfC5wyY5McTfA4JHsVGFkZ+1ka7YWe17O9ERTLAiIgCIiAZWtvd4pbRTGapeM4PCwHdy9tRMyCnfNIcMY0uKo7WN0qtQX+K2Me5vXO/teF36OMcwP/uZWnHpVjcpe1dSqyzWkurNxUXy76wmkENU6itTXcJkjH6Tfdrf2j2EnYdy2ts0bbQA6O1Mmd2y1X9oT44Ow9At1pSxRR00TjGGRxgNjjA2aByClrGNYMNaAPBcnkyfKHJfAjVFc3zZCZtFUkzMOtlB/lp2j2IGyit/6P5YI3yW5hYRv1LyXMPlnJH1VxLB7GvaQ4A571yvJtre4yOyqhJaaPnuh1bf9OVbaemlndI13CaOYF7X+GDuPQj2V72SvkuFvgmqImw1DmAyxMfxhjsbjO2VFK/RVO6+S3BnWS1Mp+eTGI2/stAGw+ql1soW0MAjacqeVkRukmlojTW4JrZ7UQrElZS4yRdfWszjjbnuyss+CDTMkXC5QBFwea44gO1cb0DJFjxDsOVkOSJ7AREXQEWOUQGS1t7ic621Ja7hxE7ft5LYdq8V6di01f8pw+ijP2shZ7WUPUCR2tKCMvLiydpGfDf7le9mjcyijLiSSM7qi2fHr+kB/xHf0lX1bxijj/hWfD/LMmB+SepFiuHPa0fE4DzK1G4zRYhwIyCD5LnKA5RY8QwueIICPa1qzTWoNacdY7fHcBn7cKoNDRfjLWFXPJuWMDRns4nf8VYPSxVPpqSi4BtIXtPsCoF0XSNj1XURu/wDJCHDx4Xf8l6kK+HB4l3MjlvI0XvSxiKBjGjAAC7li3GBhZLyzWERcZCAYHci5yuCUBqdQXynstGZ5jxPwS1nf/soNE+6aoaysudxq6SikPFDSUbzG57e95/ZPdz7dlouky7PraqOHi+CeZrMdgZnGPv8AVWVpigjFMJnsBPZ4LPF+a230R6Vsf6SuOvc+/wDBF6rSEXVF9CayCTmHunMmfMO+4hRmLVGotMXB0E0jpRGfip53lzHt7C0nJb6cu5XeW7KA9KNgjqbfFcYmYmp3YcQObXHGPfCjfVqPFDk0W4GW7LFVf6oy5c+37kn0xqGi1JbW1lC85B4ZYnfNE/taVtycDJKoTo7vEtk1dHTZ/N63MUjc/rAEtPnkY9VdV4rOooi5pwS0kKu3MVWM7n2M2XieTkeXHozVXe/yOrfwC3va14bxSTOBxG3v/wBl5WUrqgZMlXUPP67pMewCj2kGPudyq5JXE8c+D5ADb6qzoYWRMDWNACrxcdXVqy/1Sf2XwkZ5y4XqPYhEr663vB6yZrM7Hi3H3FbWy6l66obR15DZHbRyDk89x7it9WUsdTC6ORgIIVbagpHUzXgEh0btiF5+VGXh98bKX6ZcmuxdXq6LjLqi0M+KimqNWut9TFbbVHHUXKd3VsD3YY13M58gCT3Y9F32e+uqtLGuP6aOE8X8Y29sqsKCqdU9IDGOdkCGRrc9+Rn6ZX1eJXGyt3PojzbZNSUETWamvc7DJNqSczn9Smh4Im+AwQ4+eVDr3qS+W6R9HPUVbJm7h7al+Ht7xurkoKOKGmYOEE43Peof0o2GOqtDa6CMddTvGcdrTsR9h9Fow8n8VRmlp/CK7qvRuJHNLwPvJirTqW/1ELTwyUraqSLhd2hxDz9MZ23wrIuTj+IKgFpbiPG5JPuVUHRXcX0Orp6LnDPAXOaexzXNAPs4/RXJfiDZakjlwLP4ipRnKLZ2GnS2UbSb6/pf5jv6Cr8otqRn8KoOh/7+pv5jv6SrsuVUaOwSSs2eWBrT3E7Ly8VpVNsj4bBzrUV3ZodT6rqG10dnshYauVxDpXbiMD5j5DvWsZpllUHPqrhdK+pccumNQWtB/dbyA88qNaUe64awr8j5GNYzvALjn7ArFuGqbHYAyjM3X1hGG01M0ySOPkFKDU48dh79qsps8nHXTv3f6/BXl4F90xVMfS1tQI+ccmdj+69vI+3sp/oLV0WqrbIJ2MjrqchtREDkHucB3FRfU7b9qqIRy0kFpomu4m9ceKZ57PhHL1x6rs6PtKmxV7qmAzyPlbwSPkdsRnOMBcphJTbj7SWXdXOiMbNeYu6/6TH8nnGlhhFTwltM6nke1n6QOHMjPPIac+BHat5AwxwRxuIc5rQCQOZAXY35QuVqPJIV0q291Xpr8IjGX0colP8ADgh30OfRU7Z691mv1JcP1I5AJPFh2Ptz9F9I1MDKinkhlaHMe0tc08iCvnvV1hl0/dZKaRrjTvdmnlO/E3uz3j/dex4fbGdUqJGHIi4zViPoKinbUU0UrHBzXNBBHIjvXoVQ9GetI7e2Ky3eTgp84pZ3HZmT8jj2DfY+mytxrg4AtIIO4IXm30SonwyNVdinHaMZX9WxzuFzuEZw0ZJ9FEbnqS/xz4odPubCD81TI0OPjgO2UwK8VRbYah3FJkqFc1HqtkpRb76IXcte1tvpnOnhpGzN2MZycH0K2WhtSXDUVukra9tHDHIXNp44Q4uIBIJcSdtwcDwUC6T6SKmq6gRDHxD7ApH0Nxsdp+nd3B/9blvyq640xlFc2Z6ZSdj2+hXWsZs1ELwCDBgkdoLTy+ivjS87J7TDKwgh7A7I8VUPSdZZLVepJ+H8zq3cUbuxrzuWn6kevcpV0PX1k1uNmneBUUo/s87cUedseXL2Xz+O3CThI+o8SrV1EL4dCzFrNSRCax1zHDIMLj7DK2OVoNb3aC2WGd00jWvlaWMBPPv+i12NKL2eNjxcrYpfVFI8HDrehjj5ifi28AT9yuG9yOdb4Ac/FGQqz0Pa5rne5LvOwhryW04I5tzu7y7B6q3L5QPfaW9WMyRDOB294Xl5mLK3ClCPXk/sz0cvIjLL32XIiHR64QXOqhOx4g/HmMfcrMVT2+pbb7zFWMOGH4ZBjszz9FakEjZYmyMILXDIIOQrfC71bQo90YMiDjLZ2KDa7a2KOpkOBloP0U4JA7VV/SFcDca4W2iIc55AkcOTG9pyqPF4ebGuuPVy/k7jS4W5fB3aIgkrtLVdIx3A6ojk4HHkCSeE++Cq0bVTWzUMNbMx34RRznrI+3tDh7Eq79E24UdA0BuGhoa0eAC1WttC0t5lNXG10dTjHWR7E+Y5FfSYF8aK/Kn7WYL63OSlHqiXWeuguFtp6qleJIpGBzXA8wtTr+4wW/TVS6dwBfhrATzOc/QAqBWqiuGjYnvFxqmwPfgxhgDeLHP6LwWyv/KXVchubnVHUR5p4ZDkOdnmR4bHHj4K2vHUfxlLcURla2+BrmzHo4tFQ+8Pus0ZYZhwRNdzDM5J9cD2Vv30YsdSD+wuix2htGOtkwZXb5wvRqH/AKNVb/qLBkWOzilIslHhqaX0KMoT/f2m/mO/pKuHVJLdLOf2M4HO8sqn6Af38piOXWO/pKvOpo4rhZJaOb5JoSx3fuFhx1xUtEPCZqCjJ9mUbpSSEavfT1TeKGsDmYJIDiNwDj1Vu0NhgpBi10VNRsfu4wxhpPqqOu1JVWu6S085dFV00mWvx3HLXDwOxV0aF1hS3+hjgneyK4xtAkhJxx/vN7x9iY017JdUfTeK48/zq3uLN7T2iFh4pfjd3lbCOJkYwxoC5zkLB0sbZWxukaHu+VnFufRbTwTtRByRAcLT6ksFLfKJ8FTEHgj1z3g9hW5RdTcXtHGt8mUDftDXO2SvNJ+cQ9jXfC4Du7j9FxYtW6m02GwNgqnU7Nuongc9gH7rgNvQ48FfM9NDO0iRjTnwWqqNOUcpy1vCfBbVnzceGaUl8lDx473HkQyj6VZZGgTadrHP7eoDnfQtWxZrm71kWaDSde3udVHqgP8A2AW9bptjfllePVd8diib8zyfVVO2rtWvuyahPvIqTVFi1DqCskqK6akpzIQeCIl+PQf6qe9GtpktFsjpHvc/qwfjc3hzkk8vVSiG1UsXKME+K9jImRjDGgeShZfOxafQlCuMehr79Z6a80MlLVxNka4Yw4Ko7hoO52i4NqbRWSRGN3FGXZ4m+Th94V3rrkhjkGHsBWadcZ9TVTk20+xlbW67a6dEIpp7OSBgTSNdxeZAwM+y6pNNT3KpFRf6+S7VOfgiazq4WeGBzHsD2gqxvxdS5z1TV3RU0UfyMAXPLXck8ufPhSjv6JI01gsoo29bKBx42GOS3rmBzS08iskVhmINqTS73yGoostcdyANivFZq6+Wz83BidGDs2UnA8tlYpAcMHkvPJQ08hy6Jp9Fknh1OfGlp/HIsVktaItVVdzrouCeshp43DdtM0uefDJ2C6bTpxrp+JsRZHnic5+7nnxKl7KGnZyjau8NDRgBWV48K5cXV/V8zjm2tHXBEyCIMjGGhaW9avstnJZU1PWS5x1UI43E93mtb0g36S2UTooXcPwcUhBwcdgCiegbe+uiZciwPq6nLhK4Z6pnY1vdtzXoxpjGvzLO/RGZzk5uMTaX3Uk1/tc9PRaWu3C75J5mthAcOR+LmqulbXW6ta+aOWkqmniY8bEHvBHNfQUNlyMzyucfErw3vSFBcqN8UkQd2jvB7x4q6jOVXpUfSQsocue+ZqOj/Xjb25tsunDHcQzLHtGGTgc8dzvDt7O3Ej1Zb6u5WiSlo61tKXn43mLjLm9w3GOzdUPe6Or0tfIgHuE1LMx8bxtxDII99wR5r6HttQKuka8jn3qvPorjJOHSQqbsg4TKU/Iq5wXFtRFcnCVj8tkFNu09/wAys7Sf4yhiLbrdJa9+waDTsiawf5RknzKkn4PD/ht9lk2KNnytA8l58aox6FkKYQ9pEdcaPpr/ABCXhLKlgPBIz5h4eI8FVNXo6+UM46p0UnActfkscD4d3uvofC801FTy/PE0+i5OmE3to9CjOvpWovkU3b49ZygQy359LFyyHGV2PDYfarB0nbY6EOdCJ5p5cddV1Ty+STHIZPIDsA2GSt+y2UjDkQt9l62RsjGGNAHguxrUehC7Kst5PS/RJHI5BcoisM4REQBERAEREAREQBERAEREAREQBERAFwuVxhAVN0xR1MNVDLwu/BZ4+EuA2a4dh8wfoVn0TX+higbaqyVkNQzIg4zgSN7h4juVjXq1091oZKWqjbJG8YLXNyFVF26N3QTvdSzStZnIY4B4/wBV6EL6rKVVby10ZmlXOE3KHcuYHZddTURU8LpqiVkUTRlz3nAA81T1JZL/AANEcWoK2Bn7LHyY9uLC2tPpcVUjX3avul1I5RTzuEefLJP1VEqaY/5N/sTU7H/b/s0V94dZau/DaWJxtlM5o63kJHMOzR6nPkN1b1ihdDQMa/nha212NrBHxwxwwxjEcMbQ1rR4AKRNAaAByCrut8xrXRdCcIcKOURFUTCIiAIiIAiIgCIiAIiIAiIgCIiAIiIAiIgCIiAIiIAiIgCxcxrvmAKIgOs00JOTG32WTImNPwsA9ERcB2YREXQEREAREQBERAEREB//2Q=="/>
          <p:cNvSpPr>
            <a:spLocks noChangeAspect="1" noChangeArrowheads="1"/>
          </p:cNvSpPr>
          <p:nvPr/>
        </p:nvSpPr>
        <p:spPr bwMode="auto">
          <a:xfrm>
            <a:off x="215900" y="-239713"/>
            <a:ext cx="1914525" cy="800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solidFill>
                <a:srgbClr val="000000"/>
              </a:solidFill>
            </a:endParaRPr>
          </a:p>
        </p:txBody>
      </p:sp>
      <p:sp>
        <p:nvSpPr>
          <p:cNvPr id="4102" name="Rectangle 9"/>
          <p:cNvSpPr>
            <a:spLocks noChangeArrowheads="1"/>
          </p:cNvSpPr>
          <p:nvPr/>
        </p:nvSpPr>
        <p:spPr bwMode="auto">
          <a:xfrm>
            <a:off x="4926013" y="1092200"/>
            <a:ext cx="4038600" cy="368300"/>
          </a:xfrm>
          <a:prstGeom prst="rect">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GB" b="1">
                <a:solidFill>
                  <a:schemeClr val="bg1"/>
                </a:solidFill>
              </a:rPr>
              <a:t>CONVENTIONS/ MAJOR EVENTS</a:t>
            </a:r>
          </a:p>
        </p:txBody>
      </p:sp>
      <p:grpSp>
        <p:nvGrpSpPr>
          <p:cNvPr id="4103" name="Group 2"/>
          <p:cNvGrpSpPr>
            <a:grpSpLocks/>
          </p:cNvGrpSpPr>
          <p:nvPr/>
        </p:nvGrpSpPr>
        <p:grpSpPr bwMode="auto">
          <a:xfrm>
            <a:off x="323850" y="1084263"/>
            <a:ext cx="8320088" cy="2743200"/>
            <a:chOff x="298623" y="1325910"/>
            <a:chExt cx="8306023" cy="3088087"/>
          </a:xfrm>
        </p:grpSpPr>
        <p:sp>
          <p:nvSpPr>
            <p:cNvPr id="4108" name="Rectangle 17"/>
            <p:cNvSpPr>
              <a:spLocks noChangeArrowheads="1"/>
            </p:cNvSpPr>
            <p:nvPr/>
          </p:nvSpPr>
          <p:spPr bwMode="auto">
            <a:xfrm>
              <a:off x="298623" y="1325910"/>
              <a:ext cx="4038947" cy="415609"/>
            </a:xfrm>
            <a:prstGeom prst="rect">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GB" b="1">
                  <a:solidFill>
                    <a:schemeClr val="bg1"/>
                  </a:solidFill>
                </a:rPr>
                <a:t>FOREIGN DIRECT INVESTMENT</a:t>
              </a:r>
            </a:p>
          </p:txBody>
        </p:sp>
        <p:sp>
          <p:nvSpPr>
            <p:cNvPr id="4109" name="TextBox 12"/>
            <p:cNvSpPr txBox="1">
              <a:spLocks noChangeArrowheads="1"/>
            </p:cNvSpPr>
            <p:nvPr/>
          </p:nvSpPr>
          <p:spPr bwMode="auto">
            <a:xfrm>
              <a:off x="298623" y="4171558"/>
              <a:ext cx="4842124" cy="242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GB" sz="800"/>
                <a:t>Spike in 10-11 is due to 3 large expansion projects (Nomura, Apple and Bank of America)</a:t>
              </a:r>
            </a:p>
          </p:txBody>
        </p:sp>
        <p:graphicFrame>
          <p:nvGraphicFramePr>
            <p:cNvPr id="4110" name="Chart 16"/>
            <p:cNvGraphicFramePr>
              <a:graphicFrameLocks/>
            </p:cNvGraphicFramePr>
            <p:nvPr/>
          </p:nvGraphicFramePr>
          <p:xfrm>
            <a:off x="438581" y="1747194"/>
            <a:ext cx="3759030" cy="2583211"/>
          </p:xfrm>
          <a:graphic>
            <a:graphicData uri="http://schemas.openxmlformats.org/presentationml/2006/ole">
              <p:oleObj spid="_x0000_s1098" r:id="rId4" imgW="3767655" imgH="2298391" progId="Excel.Chart.8">
                <p:embed/>
              </p:oleObj>
            </a:graphicData>
          </a:graphic>
        </p:graphicFrame>
        <p:graphicFrame>
          <p:nvGraphicFramePr>
            <p:cNvPr id="4111" name="Chart 18"/>
            <p:cNvGraphicFramePr>
              <a:graphicFrameLocks/>
            </p:cNvGraphicFramePr>
            <p:nvPr/>
          </p:nvGraphicFramePr>
          <p:xfrm>
            <a:off x="4896331" y="1744876"/>
            <a:ext cx="3759030" cy="2583211"/>
          </p:xfrm>
          <a:graphic>
            <a:graphicData uri="http://schemas.openxmlformats.org/presentationml/2006/ole">
              <p:oleObj spid="_x0000_s1099" r:id="rId5" imgW="3761558" imgH="2292295" progId="Excel.Chart.8">
                <p:embed/>
              </p:oleObj>
            </a:graphicData>
          </a:graphic>
        </p:graphicFrame>
      </p:grpSp>
      <p:sp>
        <p:nvSpPr>
          <p:cNvPr id="4104" name="Content Placeholder 4"/>
          <p:cNvSpPr>
            <a:spLocks noGrp="1"/>
          </p:cNvSpPr>
          <p:nvPr>
            <p:ph idx="1"/>
          </p:nvPr>
        </p:nvSpPr>
        <p:spPr>
          <a:xfrm>
            <a:off x="269875" y="3957638"/>
            <a:ext cx="4103688" cy="328612"/>
          </a:xfrm>
          <a:solidFill>
            <a:srgbClr val="C00000"/>
          </a:solidFill>
        </p:spPr>
        <p:txBody>
          <a:bodyPr>
            <a:normAutofit fontScale="92500" lnSpcReduction="10000"/>
          </a:bodyPr>
          <a:lstStyle/>
          <a:p>
            <a:pPr marL="0" indent="0" algn="ctr" eaLnBrk="1" hangingPunct="1">
              <a:spcBef>
                <a:spcPts val="1200"/>
              </a:spcBef>
              <a:buFont typeface="Arial" pitchFamily="34" charset="0"/>
              <a:buNone/>
            </a:pPr>
            <a:r>
              <a:rPr lang="en-US" sz="1800" b="1" smtClean="0">
                <a:solidFill>
                  <a:schemeClr val="bg1"/>
                </a:solidFill>
              </a:rPr>
              <a:t>LEISURE TOURISTS</a:t>
            </a:r>
          </a:p>
          <a:p>
            <a:pPr marL="0" indent="0" eaLnBrk="1" hangingPunct="1">
              <a:spcBef>
                <a:spcPts val="1200"/>
              </a:spcBef>
              <a:buFont typeface="Arial" pitchFamily="34" charset="0"/>
              <a:buNone/>
            </a:pPr>
            <a:endParaRPr lang="en-US" smtClean="0">
              <a:solidFill>
                <a:schemeClr val="bg1"/>
              </a:solidFill>
            </a:endParaRPr>
          </a:p>
        </p:txBody>
      </p:sp>
      <p:sp>
        <p:nvSpPr>
          <p:cNvPr id="21" name="Content Placeholder 4"/>
          <p:cNvSpPr txBox="1">
            <a:spLocks/>
          </p:cNvSpPr>
          <p:nvPr/>
        </p:nvSpPr>
        <p:spPr>
          <a:xfrm>
            <a:off x="4567238" y="3957638"/>
            <a:ext cx="4103687" cy="328612"/>
          </a:xfrm>
          <a:prstGeom prst="rect">
            <a:avLst/>
          </a:prstGeom>
          <a:solidFill>
            <a:srgbClr val="C00000"/>
          </a:solidFill>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Bef>
                <a:spcPts val="1200"/>
              </a:spcBef>
              <a:spcAft>
                <a:spcPts val="0"/>
              </a:spcAft>
              <a:buFont typeface="Wingdings" pitchFamily="2" charset="2"/>
              <a:buNone/>
              <a:defRPr/>
            </a:pPr>
            <a:r>
              <a:rPr lang="en-US" sz="1800" b="1" dirty="0" smtClean="0">
                <a:solidFill>
                  <a:schemeClr val="bg1"/>
                </a:solidFill>
                <a:latin typeface="+mn-lt"/>
              </a:rPr>
              <a:t>INTERNATIONAL STUDENTS</a:t>
            </a:r>
          </a:p>
          <a:p>
            <a:pPr marL="0" indent="0" fontAlgn="auto">
              <a:spcBef>
                <a:spcPts val="1200"/>
              </a:spcBef>
              <a:spcAft>
                <a:spcPts val="0"/>
              </a:spcAft>
              <a:buFont typeface="Wingdings" pitchFamily="2" charset="2"/>
              <a:buNone/>
              <a:defRPr/>
            </a:pPr>
            <a:endParaRPr lang="en-US" dirty="0">
              <a:solidFill>
                <a:schemeClr val="bg1"/>
              </a:solidFill>
              <a:latin typeface="+mn-lt"/>
            </a:endParaRPr>
          </a:p>
        </p:txBody>
      </p:sp>
      <p:graphicFrame>
        <p:nvGraphicFramePr>
          <p:cNvPr id="4106" name="Chart 21"/>
          <p:cNvGraphicFramePr>
            <a:graphicFrameLocks/>
          </p:cNvGraphicFramePr>
          <p:nvPr/>
        </p:nvGraphicFramePr>
        <p:xfrm>
          <a:off x="417513" y="4338638"/>
          <a:ext cx="3759200" cy="2570162"/>
        </p:xfrm>
        <a:graphic>
          <a:graphicData uri="http://schemas.openxmlformats.org/presentationml/2006/ole">
            <p:oleObj spid="_x0000_s1100" r:id="rId6" imgW="3761558" imgH="2566638" progId="Excel.Chart.8">
              <p:embed/>
            </p:oleObj>
          </a:graphicData>
        </a:graphic>
      </p:graphicFrame>
      <p:graphicFrame>
        <p:nvGraphicFramePr>
          <p:cNvPr id="4107" name="Chart 22"/>
          <p:cNvGraphicFramePr>
            <a:graphicFrameLocks/>
          </p:cNvGraphicFramePr>
          <p:nvPr/>
        </p:nvGraphicFramePr>
        <p:xfrm>
          <a:off x="4960938" y="4338638"/>
          <a:ext cx="3759200" cy="2570162"/>
        </p:xfrm>
        <a:graphic>
          <a:graphicData uri="http://schemas.openxmlformats.org/presentationml/2006/ole">
            <p:oleObj spid="_x0000_s1101" r:id="rId7" imgW="3755461" imgH="2566638" progId="Excel.Chart.8">
              <p:embed/>
            </p:oleObj>
          </a:graphicData>
        </a:graphic>
      </p:graphicFrame>
    </p:spTree>
    <p:extLst>
      <p:ext uri="{BB962C8B-B14F-4D97-AF65-F5344CB8AC3E}">
        <p14:creationId xmlns:p14="http://schemas.microsoft.com/office/powerpoint/2010/main" xmlns="" val="2359626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14300" y="217488"/>
            <a:ext cx="8936038" cy="665162"/>
          </a:xfrm>
        </p:spPr>
        <p:txBody>
          <a:bodyPr/>
          <a:lstStyle/>
          <a:p>
            <a:pPr eaLnBrk="1" hangingPunct="1"/>
            <a:r>
              <a:rPr lang="en-US" sz="3200" smtClean="0">
                <a:latin typeface="Arial" pitchFamily="34" charset="0"/>
                <a:cs typeface="Arial" pitchFamily="34" charset="0"/>
              </a:rPr>
              <a:t>A STRATEGIC PROMOTIONAL FRAMEWORK</a:t>
            </a:r>
            <a:endParaRPr lang="en-GB" sz="3200" smtClean="0">
              <a:latin typeface="Arial" pitchFamily="34" charset="0"/>
              <a:cs typeface="Arial" pitchFamily="34" charset="0"/>
            </a:endParaRPr>
          </a:p>
        </p:txBody>
      </p:sp>
      <p:grpSp>
        <p:nvGrpSpPr>
          <p:cNvPr id="5123" name="Group 9"/>
          <p:cNvGrpSpPr>
            <a:grpSpLocks/>
          </p:cNvGrpSpPr>
          <p:nvPr/>
        </p:nvGrpSpPr>
        <p:grpSpPr bwMode="auto">
          <a:xfrm>
            <a:off x="282575" y="1071563"/>
            <a:ext cx="8647113" cy="5429250"/>
            <a:chOff x="367120" y="1571611"/>
            <a:chExt cx="8290008" cy="4786347"/>
          </a:xfrm>
        </p:grpSpPr>
        <p:grpSp>
          <p:nvGrpSpPr>
            <p:cNvPr id="5124" name="Group 6"/>
            <p:cNvGrpSpPr>
              <a:grpSpLocks/>
            </p:cNvGrpSpPr>
            <p:nvPr/>
          </p:nvGrpSpPr>
          <p:grpSpPr bwMode="auto">
            <a:xfrm>
              <a:off x="367120" y="1571611"/>
              <a:ext cx="8285792" cy="4288592"/>
              <a:chOff x="606688" y="2438399"/>
              <a:chExt cx="8285792" cy="3429377"/>
            </a:xfrm>
          </p:grpSpPr>
          <p:grpSp>
            <p:nvGrpSpPr>
              <p:cNvPr id="5126" name="Group 2"/>
              <p:cNvGrpSpPr>
                <a:grpSpLocks/>
              </p:cNvGrpSpPr>
              <p:nvPr/>
            </p:nvGrpSpPr>
            <p:grpSpPr bwMode="auto">
              <a:xfrm>
                <a:off x="606688" y="2438399"/>
                <a:ext cx="5445911" cy="3045408"/>
                <a:chOff x="621521" y="2667000"/>
                <a:chExt cx="5445911" cy="3045408"/>
              </a:xfrm>
            </p:grpSpPr>
            <p:sp>
              <p:nvSpPr>
                <p:cNvPr id="6" name="TextBox 5"/>
                <p:cNvSpPr txBox="1"/>
                <p:nvPr/>
              </p:nvSpPr>
              <p:spPr>
                <a:xfrm>
                  <a:off x="621521" y="2667000"/>
                  <a:ext cx="2588821" cy="3045139"/>
                </a:xfrm>
                <a:prstGeom prst="rect">
                  <a:avLst/>
                </a:prstGeom>
                <a:solidFill>
                  <a:srgbClr val="C00000"/>
                </a:solidFill>
                <a:ln>
                  <a:solidFill>
                    <a:srgbClr val="C00000"/>
                  </a:solidFill>
                </a:ln>
              </p:spPr>
              <p:txBody>
                <a:bodyPr>
                  <a:spAutoFit/>
                </a:bodyPr>
                <a:lstStyle/>
                <a:p>
                  <a:pPr fontAlgn="auto">
                    <a:spcBef>
                      <a:spcPts val="0"/>
                    </a:spcBef>
                    <a:spcAft>
                      <a:spcPts val="0"/>
                    </a:spcAft>
                    <a:defRPr/>
                  </a:pPr>
                  <a:r>
                    <a:rPr lang="en-GB" b="1" dirty="0">
                      <a:solidFill>
                        <a:schemeClr val="bg1"/>
                      </a:solidFill>
                      <a:latin typeface="Arial" pitchFamily="34" charset="0"/>
                    </a:rPr>
                    <a:t>Position London as the world capital of business</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Attract foreign direct investment and events which support the growth of world class business clusters</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Help maintain and grow London’s position as the best location for European and Global HQs and the world’s leading financial centre</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Help London businesses to access global value chains</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Support efforts to enhance London’s favourable business environment and reduce barriers to growth</a:t>
                  </a:r>
                </a:p>
              </p:txBody>
            </p:sp>
            <p:sp>
              <p:nvSpPr>
                <p:cNvPr id="8" name="TextBox 7"/>
                <p:cNvSpPr txBox="1"/>
                <p:nvPr/>
              </p:nvSpPr>
              <p:spPr>
                <a:xfrm>
                  <a:off x="3368623" y="2667000"/>
                  <a:ext cx="2698399" cy="3045139"/>
                </a:xfrm>
                <a:prstGeom prst="rect">
                  <a:avLst/>
                </a:prstGeom>
                <a:solidFill>
                  <a:srgbClr val="C00000"/>
                </a:solidFill>
                <a:ln>
                  <a:solidFill>
                    <a:srgbClr val="C00000"/>
                  </a:solidFill>
                </a:ln>
              </p:spPr>
              <p:txBody>
                <a:bodyPr/>
                <a:lstStyle/>
                <a:p>
                  <a:pPr fontAlgn="auto">
                    <a:spcBef>
                      <a:spcPts val="0"/>
                    </a:spcBef>
                    <a:spcAft>
                      <a:spcPts val="0"/>
                    </a:spcAft>
                    <a:defRPr/>
                  </a:pPr>
                  <a:r>
                    <a:rPr lang="en-GB" b="1" dirty="0">
                      <a:solidFill>
                        <a:schemeClr val="bg1"/>
                      </a:solidFill>
                      <a:latin typeface="Arial" pitchFamily="34" charset="0"/>
                    </a:rPr>
                    <a:t>Position London as the world’s leading centre for talent and creativity</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Associate London with its world class academic institutions, foremost innovators and business leaders</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Attract new leading academic and research centres</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Reduce barriers which limit the capital’s ability to attract, retain and develop talent</a:t>
                  </a:r>
                </a:p>
                <a:p>
                  <a:pPr marL="171450" indent="-171450" fontAlgn="auto">
                    <a:spcBef>
                      <a:spcPts val="0"/>
                    </a:spcBef>
                    <a:spcAft>
                      <a:spcPts val="0"/>
                    </a:spcAft>
                    <a:buFont typeface="Arial" pitchFamily="34" charset="0"/>
                    <a:buChar char="•"/>
                    <a:defRPr/>
                  </a:pPr>
                  <a:endParaRPr lang="en-GB" sz="1400" dirty="0">
                    <a:solidFill>
                      <a:schemeClr val="bg1"/>
                    </a:solidFill>
                    <a:latin typeface="Arial" pitchFamily="34" charset="0"/>
                  </a:endParaRPr>
                </a:p>
              </p:txBody>
            </p:sp>
          </p:grpSp>
          <p:sp>
            <p:nvSpPr>
              <p:cNvPr id="23" name="TextBox 22"/>
              <p:cNvSpPr txBox="1"/>
              <p:nvPr/>
            </p:nvSpPr>
            <p:spPr>
              <a:xfrm>
                <a:off x="6297223" y="2438399"/>
                <a:ext cx="2588820" cy="3045139"/>
              </a:xfrm>
              <a:prstGeom prst="rect">
                <a:avLst/>
              </a:prstGeom>
              <a:solidFill>
                <a:srgbClr val="C00000"/>
              </a:solidFill>
              <a:ln>
                <a:solidFill>
                  <a:srgbClr val="C00000"/>
                </a:solidFill>
              </a:ln>
            </p:spPr>
            <p:txBody>
              <a:bodyPr>
                <a:spAutoFit/>
              </a:bodyPr>
              <a:lstStyle/>
              <a:p>
                <a:pPr fontAlgn="auto">
                  <a:spcBef>
                    <a:spcPts val="0"/>
                  </a:spcBef>
                  <a:spcAft>
                    <a:spcPts val="0"/>
                  </a:spcAft>
                  <a:defRPr/>
                </a:pPr>
                <a:r>
                  <a:rPr lang="en-GB" b="1" dirty="0">
                    <a:solidFill>
                      <a:schemeClr val="bg1"/>
                    </a:solidFill>
                    <a:latin typeface="Arial" pitchFamily="34" charset="0"/>
                  </a:rPr>
                  <a:t>Position London as the world’s top visitor destination</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Give visitors compelling reasons to come, and return, to London</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Work with partners to maintain the Capital’s unique, exciting visitor experience</a:t>
                </a:r>
              </a:p>
              <a:p>
                <a:pPr marL="171450" indent="-171450" fontAlgn="auto">
                  <a:spcBef>
                    <a:spcPts val="0"/>
                  </a:spcBef>
                  <a:spcAft>
                    <a:spcPts val="0"/>
                  </a:spcAft>
                  <a:buFont typeface="Arial" pitchFamily="34" charset="0"/>
                  <a:buChar char="•"/>
                  <a:defRPr/>
                </a:pPr>
                <a:r>
                  <a:rPr lang="en-GB" sz="1400" dirty="0">
                    <a:solidFill>
                      <a:schemeClr val="bg1"/>
                    </a:solidFill>
                    <a:latin typeface="Arial" pitchFamily="34" charset="0"/>
                  </a:rPr>
                  <a:t>Turn visitors into ambassadors</a:t>
                </a:r>
              </a:p>
              <a:p>
                <a:pPr marL="171450" indent="-171450" fontAlgn="auto">
                  <a:spcBef>
                    <a:spcPts val="0"/>
                  </a:spcBef>
                  <a:spcAft>
                    <a:spcPts val="0"/>
                  </a:spcAft>
                  <a:buFont typeface="Arial" pitchFamily="34" charset="0"/>
                  <a:buChar char="•"/>
                  <a:defRPr/>
                </a:pPr>
                <a:endParaRPr lang="en-GB" sz="1400" dirty="0">
                  <a:solidFill>
                    <a:schemeClr val="bg1"/>
                  </a:solidFill>
                  <a:latin typeface="Arial" pitchFamily="34" charset="0"/>
                </a:endParaRPr>
              </a:p>
              <a:p>
                <a:pPr marL="171450" indent="-171450" fontAlgn="auto">
                  <a:spcBef>
                    <a:spcPts val="0"/>
                  </a:spcBef>
                  <a:spcAft>
                    <a:spcPts val="0"/>
                  </a:spcAft>
                  <a:defRPr/>
                </a:pPr>
                <a:endParaRPr lang="en-GB" sz="1400" dirty="0">
                  <a:solidFill>
                    <a:schemeClr val="bg1"/>
                  </a:solidFill>
                  <a:latin typeface="Arial" pitchFamily="34" charset="0"/>
                </a:endParaRPr>
              </a:p>
              <a:p>
                <a:pPr fontAlgn="auto">
                  <a:spcBef>
                    <a:spcPts val="0"/>
                  </a:spcBef>
                  <a:spcAft>
                    <a:spcPts val="0"/>
                  </a:spcAft>
                  <a:defRPr/>
                </a:pPr>
                <a:r>
                  <a:rPr lang="en-GB" sz="1400" dirty="0">
                    <a:solidFill>
                      <a:schemeClr val="bg1"/>
                    </a:solidFill>
                    <a:latin typeface="Arial" pitchFamily="34" charset="0"/>
                  </a:rPr>
                  <a:t>  </a:t>
                </a:r>
              </a:p>
            </p:txBody>
          </p:sp>
          <p:sp>
            <p:nvSpPr>
              <p:cNvPr id="5128" name="Rectangle 19"/>
              <p:cNvSpPr>
                <a:spLocks noChangeArrowheads="1"/>
              </p:cNvSpPr>
              <p:nvPr/>
            </p:nvSpPr>
            <p:spPr bwMode="auto">
              <a:xfrm>
                <a:off x="611560" y="5607413"/>
                <a:ext cx="8280920" cy="260363"/>
              </a:xfrm>
              <a:prstGeom prst="rect">
                <a:avLst/>
              </a:pr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a:solidFill>
                      <a:schemeClr val="bg1"/>
                    </a:solidFill>
                    <a:latin typeface="Arial" pitchFamily="34" charset="0"/>
                  </a:rPr>
                  <a:t>Maximise London’s positive exposure during the Olympic and Paralympic Games</a:t>
                </a:r>
              </a:p>
            </p:txBody>
          </p:sp>
        </p:grpSp>
        <p:sp>
          <p:nvSpPr>
            <p:cNvPr id="12" name="Rectangle 11"/>
            <p:cNvSpPr/>
            <p:nvPr/>
          </p:nvSpPr>
          <p:spPr>
            <a:xfrm>
              <a:off x="376252" y="6001081"/>
              <a:ext cx="8280876" cy="35687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GB" dirty="0">
                  <a:latin typeface="Arial" pitchFamily="34" charset="0"/>
                  <a:cs typeface="Arial" pitchFamily="34" charset="0"/>
                </a:rPr>
                <a:t>Deliver maximum economic value for the London economy</a:t>
              </a:r>
            </a:p>
          </p:txBody>
        </p:sp>
      </p:grpSp>
    </p:spTree>
    <p:extLst>
      <p:ext uri="{BB962C8B-B14F-4D97-AF65-F5344CB8AC3E}">
        <p14:creationId xmlns:p14="http://schemas.microsoft.com/office/powerpoint/2010/main" xmlns="" val="1419391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7" name="Footer Placeholder 3"/>
          <p:cNvSpPr txBox="1">
            <a:spLocks noGrp="1"/>
          </p:cNvSpPr>
          <p:nvPr/>
        </p:nvSpPr>
        <p:spPr bwMode="auto">
          <a:xfrm>
            <a:off x="350838" y="1844780"/>
            <a:ext cx="5129212" cy="271463"/>
          </a:xfrm>
          <a:prstGeom prst="rect">
            <a:avLst/>
          </a:prstGeom>
          <a:noFill/>
          <a:ln w="9525">
            <a:noFill/>
            <a:miter lim="800000"/>
            <a:headEnd/>
            <a:tailEnd/>
          </a:ln>
        </p:spPr>
        <p:txBody>
          <a:bodyPr lIns="0" tIns="0" rIns="0" bIns="0"/>
          <a:lstStyle/>
          <a:p>
            <a:pPr eaLnBrk="0" fontAlgn="base" hangingPunct="0">
              <a:spcBef>
                <a:spcPct val="0"/>
              </a:spcBef>
              <a:spcAft>
                <a:spcPct val="0"/>
              </a:spcAft>
              <a:buClr>
                <a:srgbClr val="FFFFFF"/>
              </a:buClr>
              <a:buSzPct val="100000"/>
              <a:buFont typeface="Arial" pitchFamily="34" charset="0"/>
              <a:buNone/>
            </a:pPr>
            <a:endParaRPr lang="en-US" sz="900" b="1">
              <a:solidFill>
                <a:srgbClr val="FFFFFF"/>
              </a:solidFill>
              <a:latin typeface="Arial" pitchFamily="34" charset="0"/>
              <a:sym typeface="Arial" pitchFamily="34" charset="0"/>
            </a:endParaRPr>
          </a:p>
        </p:txBody>
      </p:sp>
      <p:sp>
        <p:nvSpPr>
          <p:cNvPr id="33806" name="Title 1"/>
          <p:cNvSpPr txBox="1">
            <a:spLocks/>
          </p:cNvSpPr>
          <p:nvPr/>
        </p:nvSpPr>
        <p:spPr bwMode="auto">
          <a:xfrm>
            <a:off x="3705225" y="2681393"/>
            <a:ext cx="1785938" cy="635000"/>
          </a:xfrm>
          <a:prstGeom prst="rect">
            <a:avLst/>
          </a:prstGeom>
          <a:noFill/>
          <a:ln w="9525">
            <a:noFill/>
            <a:miter lim="800000"/>
            <a:headEnd/>
            <a:tailEnd/>
          </a:ln>
        </p:spPr>
        <p:txBody>
          <a:bodyPr lIns="0" tIns="0" rIns="0" bIns="0" anchor="ctr"/>
          <a:lstStyle/>
          <a:p>
            <a:pPr algn="ctr" eaLnBrk="0" fontAlgn="base" hangingPunct="0">
              <a:lnSpc>
                <a:spcPct val="95000"/>
              </a:lnSpc>
              <a:spcBef>
                <a:spcPct val="0"/>
              </a:spcBef>
              <a:spcAft>
                <a:spcPct val="0"/>
              </a:spcAft>
              <a:buClr>
                <a:srgbClr val="FFFFFF"/>
              </a:buClr>
              <a:buSzPct val="100000"/>
              <a:buFont typeface="Arial" pitchFamily="34" charset="0"/>
              <a:buNone/>
              <a:defRPr/>
            </a:pPr>
            <a:r>
              <a:rPr lang="en-US" sz="1500" b="1" dirty="0">
                <a:solidFill>
                  <a:srgbClr val="FFFFFF"/>
                </a:solidFill>
                <a:latin typeface="Arial" pitchFamily="34" charset="0"/>
                <a:cs typeface="Arial" pitchFamily="34" charset="0"/>
                <a:sym typeface="Arial" pitchFamily="34" charset="0"/>
              </a:rPr>
              <a:t>FIND THE PROPERTY </a:t>
            </a:r>
            <a:br>
              <a:rPr lang="en-US" sz="1500" b="1" dirty="0">
                <a:solidFill>
                  <a:srgbClr val="FFFFFF"/>
                </a:solidFill>
                <a:latin typeface="Arial" pitchFamily="34" charset="0"/>
                <a:cs typeface="Arial" pitchFamily="34" charset="0"/>
                <a:sym typeface="Arial" pitchFamily="34" charset="0"/>
              </a:rPr>
            </a:br>
            <a:r>
              <a:rPr lang="en-US" sz="1500" b="1" dirty="0">
                <a:solidFill>
                  <a:srgbClr val="FFFFFF"/>
                </a:solidFill>
                <a:latin typeface="Arial" pitchFamily="34" charset="0"/>
                <a:cs typeface="Arial" pitchFamily="34" charset="0"/>
                <a:sym typeface="Arial" pitchFamily="34" charset="0"/>
              </a:rPr>
              <a:t>&amp; LOCATION</a:t>
            </a:r>
          </a:p>
        </p:txBody>
      </p:sp>
      <p:sp>
        <p:nvSpPr>
          <p:cNvPr id="23" name="Oval 4"/>
          <p:cNvSpPr>
            <a:spLocks noChangeArrowheads="1"/>
          </p:cNvSpPr>
          <p:nvPr/>
        </p:nvSpPr>
        <p:spPr bwMode="auto">
          <a:xfrm>
            <a:off x="186944" y="2034358"/>
            <a:ext cx="1579679" cy="1954212"/>
          </a:xfrm>
          <a:prstGeom prst="ellipse">
            <a:avLst/>
          </a:prstGeom>
          <a:solidFill>
            <a:srgbClr val="A5191E">
              <a:alpha val="86000"/>
            </a:srgbClr>
          </a:solidFill>
          <a:ln w="9525">
            <a:noFill/>
            <a:round/>
            <a:headEnd/>
            <a:tailEnd/>
          </a:ln>
        </p:spPr>
        <p:txBody>
          <a:bodyPr lIns="91422" tIns="45712" rIns="91422" bIns="45712"/>
          <a:lstStyle/>
          <a:p>
            <a:pPr eaLnBrk="0" fontAlgn="base" hangingPunct="0">
              <a:spcBef>
                <a:spcPct val="0"/>
              </a:spcBef>
              <a:spcAft>
                <a:spcPct val="0"/>
              </a:spcAft>
              <a:buClr>
                <a:srgbClr val="4157AD"/>
              </a:buClr>
              <a:buSzPct val="100000"/>
              <a:buFont typeface="Arial" charset="0"/>
              <a:buNone/>
            </a:pPr>
            <a:endParaRPr lang="en-US" sz="3200" b="1">
              <a:solidFill>
                <a:srgbClr val="4157AD"/>
              </a:solidFill>
              <a:latin typeface="Arial" charset="0"/>
              <a:ea typeface="MS PGothic" charset="0"/>
              <a:cs typeface="Arial" charset="0"/>
              <a:sym typeface="Arial" charset="0"/>
            </a:endParaRPr>
          </a:p>
        </p:txBody>
      </p:sp>
      <p:sp>
        <p:nvSpPr>
          <p:cNvPr id="24" name="Oval 5"/>
          <p:cNvSpPr>
            <a:spLocks noChangeArrowheads="1"/>
          </p:cNvSpPr>
          <p:nvPr/>
        </p:nvSpPr>
        <p:spPr bwMode="auto">
          <a:xfrm>
            <a:off x="1781084" y="2070870"/>
            <a:ext cx="1568940" cy="1917700"/>
          </a:xfrm>
          <a:prstGeom prst="ellipse">
            <a:avLst/>
          </a:prstGeom>
          <a:solidFill>
            <a:srgbClr val="A5191E">
              <a:alpha val="86000"/>
            </a:srgbClr>
          </a:solidFill>
          <a:ln w="9525">
            <a:noFill/>
            <a:round/>
            <a:headEnd/>
            <a:tailEnd/>
          </a:ln>
        </p:spPr>
        <p:txBody>
          <a:bodyPr lIns="91422" tIns="45712" rIns="91422" bIns="45712"/>
          <a:lstStyle/>
          <a:p>
            <a:pPr eaLnBrk="0" fontAlgn="base" hangingPunct="0">
              <a:spcBef>
                <a:spcPct val="0"/>
              </a:spcBef>
              <a:spcAft>
                <a:spcPct val="0"/>
              </a:spcAft>
              <a:buClr>
                <a:srgbClr val="4157AD"/>
              </a:buClr>
              <a:buSzPct val="100000"/>
              <a:buFont typeface="Arial" charset="0"/>
              <a:buNone/>
            </a:pPr>
            <a:endParaRPr lang="en-US" sz="3200" b="1">
              <a:solidFill>
                <a:srgbClr val="4157AD"/>
              </a:solidFill>
              <a:latin typeface="Arial" charset="0"/>
              <a:ea typeface="MS PGothic" charset="0"/>
              <a:cs typeface="Arial" charset="0"/>
              <a:sym typeface="Arial" charset="0"/>
            </a:endParaRPr>
          </a:p>
        </p:txBody>
      </p:sp>
      <p:sp>
        <p:nvSpPr>
          <p:cNvPr id="25" name="Oval 6"/>
          <p:cNvSpPr>
            <a:spLocks noChangeArrowheads="1"/>
          </p:cNvSpPr>
          <p:nvPr/>
        </p:nvSpPr>
        <p:spPr bwMode="auto">
          <a:xfrm>
            <a:off x="3366287" y="2070870"/>
            <a:ext cx="1459176" cy="1917700"/>
          </a:xfrm>
          <a:prstGeom prst="ellipse">
            <a:avLst/>
          </a:prstGeom>
          <a:solidFill>
            <a:srgbClr val="A5191E">
              <a:alpha val="86000"/>
            </a:srgbClr>
          </a:solidFill>
          <a:ln w="9525">
            <a:noFill/>
            <a:round/>
            <a:headEnd/>
            <a:tailEnd/>
          </a:ln>
        </p:spPr>
        <p:txBody>
          <a:bodyPr lIns="91422" tIns="45712" rIns="91422" bIns="45712"/>
          <a:lstStyle/>
          <a:p>
            <a:pPr eaLnBrk="0" fontAlgn="base" hangingPunct="0">
              <a:spcBef>
                <a:spcPct val="0"/>
              </a:spcBef>
              <a:spcAft>
                <a:spcPct val="0"/>
              </a:spcAft>
              <a:buClr>
                <a:srgbClr val="4157AD"/>
              </a:buClr>
              <a:buSzPct val="100000"/>
              <a:buFont typeface="Arial" charset="0"/>
              <a:buNone/>
            </a:pPr>
            <a:endParaRPr lang="en-US" sz="3200" b="1">
              <a:solidFill>
                <a:srgbClr val="4157AD"/>
              </a:solidFill>
              <a:latin typeface="Arial" charset="0"/>
              <a:ea typeface="MS PGothic" charset="0"/>
              <a:cs typeface="Arial" charset="0"/>
              <a:sym typeface="Arial" charset="0"/>
            </a:endParaRPr>
          </a:p>
        </p:txBody>
      </p:sp>
      <p:sp>
        <p:nvSpPr>
          <p:cNvPr id="26" name="Oval 7"/>
          <p:cNvSpPr>
            <a:spLocks noChangeArrowheads="1"/>
          </p:cNvSpPr>
          <p:nvPr/>
        </p:nvSpPr>
        <p:spPr bwMode="auto">
          <a:xfrm>
            <a:off x="4842985" y="2021658"/>
            <a:ext cx="1492583" cy="1966912"/>
          </a:xfrm>
          <a:prstGeom prst="ellipse">
            <a:avLst/>
          </a:prstGeom>
          <a:solidFill>
            <a:srgbClr val="A5191E">
              <a:alpha val="86000"/>
            </a:srgbClr>
          </a:solidFill>
          <a:ln w="9525">
            <a:noFill/>
            <a:round/>
            <a:headEnd/>
            <a:tailEnd/>
          </a:ln>
        </p:spPr>
        <p:txBody>
          <a:bodyPr lIns="91422" tIns="45712" rIns="91422" bIns="45712"/>
          <a:lstStyle/>
          <a:p>
            <a:pPr eaLnBrk="0" fontAlgn="base" hangingPunct="0">
              <a:spcBef>
                <a:spcPct val="0"/>
              </a:spcBef>
              <a:spcAft>
                <a:spcPct val="0"/>
              </a:spcAft>
              <a:buClr>
                <a:srgbClr val="4157AD"/>
              </a:buClr>
              <a:buSzPct val="100000"/>
              <a:buFont typeface="Arial" charset="0"/>
              <a:buNone/>
            </a:pPr>
            <a:endParaRPr lang="en-US" sz="3200" b="1">
              <a:solidFill>
                <a:srgbClr val="4157AD"/>
              </a:solidFill>
              <a:latin typeface="Arial" charset="0"/>
              <a:ea typeface="MS PGothic" charset="0"/>
              <a:cs typeface="Arial" charset="0"/>
              <a:sym typeface="Arial" charset="0"/>
            </a:endParaRPr>
          </a:p>
        </p:txBody>
      </p:sp>
      <p:sp>
        <p:nvSpPr>
          <p:cNvPr id="27" name="Oval 8"/>
          <p:cNvSpPr>
            <a:spLocks noChangeArrowheads="1"/>
          </p:cNvSpPr>
          <p:nvPr/>
        </p:nvSpPr>
        <p:spPr bwMode="auto">
          <a:xfrm>
            <a:off x="6365580" y="2059757"/>
            <a:ext cx="1462754" cy="1928812"/>
          </a:xfrm>
          <a:prstGeom prst="ellipse">
            <a:avLst/>
          </a:prstGeom>
          <a:solidFill>
            <a:srgbClr val="A5191E">
              <a:alpha val="86000"/>
            </a:srgbClr>
          </a:solidFill>
          <a:ln w="9525">
            <a:noFill/>
            <a:round/>
            <a:headEnd/>
            <a:tailEnd/>
          </a:ln>
        </p:spPr>
        <p:txBody>
          <a:bodyPr lIns="91422" tIns="45712" rIns="91422" bIns="45712"/>
          <a:lstStyle/>
          <a:p>
            <a:pPr eaLnBrk="0" fontAlgn="base" hangingPunct="0">
              <a:spcBef>
                <a:spcPct val="0"/>
              </a:spcBef>
              <a:spcAft>
                <a:spcPct val="0"/>
              </a:spcAft>
              <a:buClr>
                <a:srgbClr val="4157AD"/>
              </a:buClr>
              <a:buSzPct val="100000"/>
              <a:buFont typeface="Arial" charset="0"/>
              <a:buNone/>
            </a:pPr>
            <a:endParaRPr lang="en-US" sz="3200" b="1">
              <a:solidFill>
                <a:srgbClr val="4157AD"/>
              </a:solidFill>
              <a:latin typeface="Arial" charset="0"/>
              <a:ea typeface="MS PGothic" charset="0"/>
              <a:cs typeface="Arial" charset="0"/>
              <a:sym typeface="Arial" charset="0"/>
            </a:endParaRPr>
          </a:p>
        </p:txBody>
      </p:sp>
      <p:sp>
        <p:nvSpPr>
          <p:cNvPr id="28" name="Title 1"/>
          <p:cNvSpPr txBox="1">
            <a:spLocks/>
          </p:cNvSpPr>
          <p:nvPr/>
        </p:nvSpPr>
        <p:spPr bwMode="auto">
          <a:xfrm>
            <a:off x="451782" y="2739207"/>
            <a:ext cx="1056995" cy="635000"/>
          </a:xfrm>
          <a:prstGeom prst="rect">
            <a:avLst/>
          </a:prstGeom>
          <a:noFill/>
          <a:ln w="9525">
            <a:noFill/>
            <a:miter lim="800000"/>
            <a:headEnd/>
            <a:tailEnd/>
          </a:ln>
        </p:spPr>
        <p:txBody>
          <a:bodyPr lIns="0" tIns="0" rIns="0" bIns="0" anchor="ctr"/>
          <a:lstStyle/>
          <a:p>
            <a:pPr algn="ctr" eaLnBrk="0" fontAlgn="base" hangingPunct="0">
              <a:lnSpc>
                <a:spcPct val="95000"/>
              </a:lnSpc>
              <a:spcBef>
                <a:spcPct val="0"/>
              </a:spcBef>
              <a:spcAft>
                <a:spcPct val="0"/>
              </a:spcAft>
              <a:buClr>
                <a:srgbClr val="FFFFFF"/>
              </a:buClr>
              <a:buSzPct val="100000"/>
              <a:buFont typeface="Arial" charset="0"/>
              <a:buNone/>
            </a:pPr>
            <a:r>
              <a:rPr lang="en-GB" sz="1500" b="1" dirty="0">
                <a:solidFill>
                  <a:srgbClr val="FFFFFF"/>
                </a:solidFill>
                <a:latin typeface="Arial" charset="0"/>
                <a:cs typeface="Arial" charset="0"/>
                <a:sym typeface="Arial" charset="0"/>
              </a:rPr>
              <a:t>YOUR</a:t>
            </a:r>
            <a:endParaRPr lang="en-US" sz="1500" b="1" dirty="0">
              <a:solidFill>
                <a:srgbClr val="FFFFFF"/>
              </a:solidFill>
              <a:latin typeface="Arial" charset="0"/>
              <a:cs typeface="Arial" charset="0"/>
              <a:sym typeface="Arial" charset="0"/>
            </a:endParaRPr>
          </a:p>
          <a:p>
            <a:pPr algn="ctr" eaLnBrk="0" fontAlgn="base" hangingPunct="0">
              <a:lnSpc>
                <a:spcPct val="95000"/>
              </a:lnSpc>
              <a:spcBef>
                <a:spcPct val="0"/>
              </a:spcBef>
              <a:spcAft>
                <a:spcPct val="0"/>
              </a:spcAft>
              <a:buClr>
                <a:srgbClr val="FFFFFF"/>
              </a:buClr>
              <a:buSzPct val="100000"/>
              <a:buFont typeface="Arial" charset="0"/>
              <a:buNone/>
            </a:pPr>
            <a:r>
              <a:rPr lang="en-US" sz="1500" b="1" dirty="0">
                <a:solidFill>
                  <a:srgbClr val="FFFFFF"/>
                </a:solidFill>
                <a:latin typeface="Arial" charset="0"/>
                <a:cs typeface="Arial" charset="0"/>
                <a:sym typeface="Arial" charset="0"/>
              </a:rPr>
              <a:t>BUSINESS  </a:t>
            </a:r>
            <a:br>
              <a:rPr lang="en-US" sz="1500" b="1" dirty="0">
                <a:solidFill>
                  <a:srgbClr val="FFFFFF"/>
                </a:solidFill>
                <a:latin typeface="Arial" charset="0"/>
                <a:cs typeface="Arial" charset="0"/>
                <a:sym typeface="Arial" charset="0"/>
              </a:rPr>
            </a:br>
            <a:r>
              <a:rPr lang="en-US" sz="1500" b="1" dirty="0">
                <a:solidFill>
                  <a:srgbClr val="FFFFFF"/>
                </a:solidFill>
                <a:latin typeface="Arial" charset="0"/>
                <a:cs typeface="Arial" charset="0"/>
                <a:sym typeface="Arial" charset="0"/>
              </a:rPr>
              <a:t>CASE</a:t>
            </a:r>
          </a:p>
        </p:txBody>
      </p:sp>
      <p:sp>
        <p:nvSpPr>
          <p:cNvPr id="29" name="Title 1"/>
          <p:cNvSpPr txBox="1">
            <a:spLocks/>
          </p:cNvSpPr>
          <p:nvPr/>
        </p:nvSpPr>
        <p:spPr bwMode="auto">
          <a:xfrm>
            <a:off x="6617898" y="2693495"/>
            <a:ext cx="962805" cy="635000"/>
          </a:xfrm>
          <a:prstGeom prst="rect">
            <a:avLst/>
          </a:prstGeom>
          <a:noFill/>
          <a:ln w="9525">
            <a:noFill/>
            <a:miter lim="800000"/>
            <a:headEnd/>
            <a:tailEnd/>
          </a:ln>
        </p:spPr>
        <p:txBody>
          <a:bodyPr lIns="0" tIns="0" rIns="0" bIns="0" anchor="ctr"/>
          <a:lstStyle/>
          <a:p>
            <a:pPr algn="ctr" eaLnBrk="0" fontAlgn="base" hangingPunct="0">
              <a:lnSpc>
                <a:spcPct val="95000"/>
              </a:lnSpc>
              <a:spcBef>
                <a:spcPct val="0"/>
              </a:spcBef>
              <a:spcAft>
                <a:spcPct val="0"/>
              </a:spcAft>
              <a:buClr>
                <a:srgbClr val="FFFFFF"/>
              </a:buClr>
              <a:buSzPct val="100000"/>
              <a:buFont typeface="Arial" charset="0"/>
              <a:buNone/>
            </a:pPr>
            <a:r>
              <a:rPr lang="en-US" sz="1500" b="1" dirty="0">
                <a:solidFill>
                  <a:srgbClr val="FFFFFF"/>
                </a:solidFill>
                <a:latin typeface="Arial" charset="0"/>
                <a:cs typeface="Arial" charset="0"/>
                <a:sym typeface="Arial" charset="0"/>
              </a:rPr>
              <a:t>YOUR</a:t>
            </a:r>
            <a:br>
              <a:rPr lang="en-US" sz="1500" b="1" dirty="0">
                <a:solidFill>
                  <a:srgbClr val="FFFFFF"/>
                </a:solidFill>
                <a:latin typeface="Arial" charset="0"/>
                <a:cs typeface="Arial" charset="0"/>
                <a:sym typeface="Arial" charset="0"/>
              </a:rPr>
            </a:br>
            <a:r>
              <a:rPr lang="en-US" sz="1500" b="1" dirty="0">
                <a:solidFill>
                  <a:srgbClr val="FFFFFF"/>
                </a:solidFill>
                <a:latin typeface="Arial" charset="0"/>
                <a:cs typeface="Arial" charset="0"/>
                <a:sym typeface="Arial" charset="0"/>
              </a:rPr>
              <a:t>LONDON</a:t>
            </a:r>
          </a:p>
        </p:txBody>
      </p:sp>
      <p:sp>
        <p:nvSpPr>
          <p:cNvPr id="30" name="Title 1"/>
          <p:cNvSpPr txBox="1">
            <a:spLocks/>
          </p:cNvSpPr>
          <p:nvPr/>
        </p:nvSpPr>
        <p:spPr bwMode="auto">
          <a:xfrm>
            <a:off x="5017102" y="2708732"/>
            <a:ext cx="1154205" cy="635000"/>
          </a:xfrm>
          <a:prstGeom prst="rect">
            <a:avLst/>
          </a:prstGeom>
          <a:noFill/>
          <a:ln w="9525">
            <a:noFill/>
            <a:miter lim="800000"/>
            <a:headEnd/>
            <a:tailEnd/>
          </a:ln>
        </p:spPr>
        <p:txBody>
          <a:bodyPr lIns="0" tIns="0" rIns="0" bIns="0" anchor="ctr"/>
          <a:lstStyle/>
          <a:p>
            <a:pPr eaLnBrk="0" hangingPunct="0">
              <a:lnSpc>
                <a:spcPct val="95000"/>
              </a:lnSpc>
              <a:buClr>
                <a:srgbClr val="FFFFFF"/>
              </a:buClr>
              <a:buSzPct val="100000"/>
            </a:pPr>
            <a:r>
              <a:rPr lang="en-US" sz="1500" b="1" dirty="0">
                <a:solidFill>
                  <a:srgbClr val="FFFFFF"/>
                </a:solidFill>
                <a:latin typeface="Arial" charset="0"/>
                <a:cs typeface="Arial" charset="0"/>
                <a:sym typeface="Arial" charset="0"/>
              </a:rPr>
              <a:t/>
            </a:r>
            <a:br>
              <a:rPr lang="en-US" sz="1500" b="1" dirty="0">
                <a:solidFill>
                  <a:srgbClr val="FFFFFF"/>
                </a:solidFill>
                <a:latin typeface="Arial" charset="0"/>
                <a:cs typeface="Arial" charset="0"/>
                <a:sym typeface="Arial" charset="0"/>
              </a:rPr>
            </a:br>
            <a:r>
              <a:rPr lang="en-US" sz="1500" b="1" dirty="0">
                <a:solidFill>
                  <a:srgbClr val="FFFFFF"/>
                </a:solidFill>
                <a:latin typeface="Arial" charset="0"/>
                <a:cs typeface="Arial" charset="0"/>
                <a:sym typeface="Arial" charset="0"/>
              </a:rPr>
              <a:t>EXPAND YOUR </a:t>
            </a:r>
          </a:p>
          <a:p>
            <a:pPr eaLnBrk="0" hangingPunct="0">
              <a:lnSpc>
                <a:spcPct val="95000"/>
              </a:lnSpc>
              <a:buClr>
                <a:srgbClr val="FFFFFF"/>
              </a:buClr>
              <a:buSzPct val="100000"/>
            </a:pPr>
            <a:r>
              <a:rPr lang="en-US" sz="1500" b="1" dirty="0">
                <a:solidFill>
                  <a:srgbClr val="FFFFFF"/>
                </a:solidFill>
                <a:latin typeface="Arial" charset="0"/>
                <a:cs typeface="Arial" charset="0"/>
                <a:sym typeface="Arial" charset="0"/>
              </a:rPr>
              <a:t>LOCAL</a:t>
            </a:r>
          </a:p>
          <a:p>
            <a:pPr eaLnBrk="0" hangingPunct="0">
              <a:lnSpc>
                <a:spcPct val="95000"/>
              </a:lnSpc>
              <a:buClr>
                <a:srgbClr val="FFFFFF"/>
              </a:buClr>
              <a:buSzPct val="100000"/>
            </a:pPr>
            <a:r>
              <a:rPr lang="en-US" sz="1500" b="1" dirty="0">
                <a:solidFill>
                  <a:srgbClr val="FFFFFF"/>
                </a:solidFill>
                <a:latin typeface="Arial" charset="0"/>
                <a:cs typeface="Arial" charset="0"/>
                <a:sym typeface="Arial" charset="0"/>
              </a:rPr>
              <a:t> NETWORK</a:t>
            </a:r>
          </a:p>
          <a:p>
            <a:pPr algn="ctr" eaLnBrk="0" fontAlgn="base" hangingPunct="0">
              <a:lnSpc>
                <a:spcPct val="95000"/>
              </a:lnSpc>
              <a:spcBef>
                <a:spcPct val="0"/>
              </a:spcBef>
              <a:spcAft>
                <a:spcPct val="0"/>
              </a:spcAft>
              <a:buClr>
                <a:srgbClr val="FFFFFF"/>
              </a:buClr>
              <a:buSzPct val="100000"/>
              <a:buFont typeface="Arial" charset="0"/>
              <a:buNone/>
            </a:pPr>
            <a:endParaRPr lang="en-US" sz="1500" b="1" dirty="0">
              <a:solidFill>
                <a:srgbClr val="FFFFFF"/>
              </a:solidFill>
              <a:latin typeface="Arial" charset="0"/>
              <a:cs typeface="Arial" charset="0"/>
              <a:sym typeface="Arial" charset="0"/>
            </a:endParaRPr>
          </a:p>
        </p:txBody>
      </p:sp>
      <p:sp>
        <p:nvSpPr>
          <p:cNvPr id="31" name="Title 1"/>
          <p:cNvSpPr txBox="1">
            <a:spLocks/>
          </p:cNvSpPr>
          <p:nvPr/>
        </p:nvSpPr>
        <p:spPr bwMode="auto">
          <a:xfrm>
            <a:off x="3499534" y="2663020"/>
            <a:ext cx="1183462" cy="635000"/>
          </a:xfrm>
          <a:prstGeom prst="rect">
            <a:avLst/>
          </a:prstGeom>
          <a:noFill/>
          <a:ln w="9525">
            <a:noFill/>
            <a:miter lim="800000"/>
            <a:headEnd/>
            <a:tailEnd/>
          </a:ln>
        </p:spPr>
        <p:txBody>
          <a:bodyPr lIns="0" tIns="0" rIns="0" bIns="0" anchor="ctr"/>
          <a:lstStyle/>
          <a:p>
            <a:pPr algn="ctr" eaLnBrk="0" fontAlgn="base" hangingPunct="0">
              <a:lnSpc>
                <a:spcPct val="95000"/>
              </a:lnSpc>
              <a:spcBef>
                <a:spcPct val="0"/>
              </a:spcBef>
              <a:spcAft>
                <a:spcPct val="0"/>
              </a:spcAft>
              <a:buClr>
                <a:srgbClr val="FFFFFF"/>
              </a:buClr>
              <a:buSzPct val="100000"/>
              <a:buFont typeface="Arial" charset="0"/>
              <a:buNone/>
            </a:pPr>
            <a:r>
              <a:rPr lang="en-US" sz="1500" b="1" dirty="0">
                <a:solidFill>
                  <a:srgbClr val="FFFFFF"/>
                </a:solidFill>
                <a:latin typeface="Arial" charset="0"/>
                <a:cs typeface="Arial" charset="0"/>
                <a:sym typeface="Arial" charset="0"/>
              </a:rPr>
              <a:t>FIND THE PROPERTY </a:t>
            </a:r>
            <a:br>
              <a:rPr lang="en-US" sz="1500" b="1" dirty="0">
                <a:solidFill>
                  <a:srgbClr val="FFFFFF"/>
                </a:solidFill>
                <a:latin typeface="Arial" charset="0"/>
                <a:cs typeface="Arial" charset="0"/>
                <a:sym typeface="Arial" charset="0"/>
              </a:rPr>
            </a:br>
            <a:r>
              <a:rPr lang="en-US" sz="1500" b="1" dirty="0">
                <a:solidFill>
                  <a:srgbClr val="FFFFFF"/>
                </a:solidFill>
                <a:latin typeface="Arial" charset="0"/>
                <a:cs typeface="Arial" charset="0"/>
                <a:sym typeface="Arial" charset="0"/>
              </a:rPr>
              <a:t>&amp; LOCATION</a:t>
            </a:r>
          </a:p>
        </p:txBody>
      </p:sp>
      <p:sp>
        <p:nvSpPr>
          <p:cNvPr id="32" name="Title 1"/>
          <p:cNvSpPr txBox="1">
            <a:spLocks/>
          </p:cNvSpPr>
          <p:nvPr/>
        </p:nvSpPr>
        <p:spPr bwMode="auto">
          <a:xfrm>
            <a:off x="2165651" y="2708732"/>
            <a:ext cx="791783" cy="635000"/>
          </a:xfrm>
          <a:prstGeom prst="rect">
            <a:avLst/>
          </a:prstGeom>
          <a:noFill/>
          <a:ln w="9525">
            <a:noFill/>
            <a:miter lim="800000"/>
            <a:headEnd/>
            <a:tailEnd/>
          </a:ln>
        </p:spPr>
        <p:txBody>
          <a:bodyPr lIns="0" tIns="0" rIns="0" bIns="0" anchor="ctr"/>
          <a:lstStyle/>
          <a:p>
            <a:pPr algn="ctr" eaLnBrk="0" fontAlgn="base" hangingPunct="0">
              <a:lnSpc>
                <a:spcPct val="95000"/>
              </a:lnSpc>
              <a:spcBef>
                <a:spcPct val="0"/>
              </a:spcBef>
              <a:spcAft>
                <a:spcPct val="0"/>
              </a:spcAft>
              <a:buClr>
                <a:srgbClr val="FFFFFF"/>
              </a:buClr>
              <a:buSzPct val="100000"/>
              <a:buFont typeface="Arial" charset="0"/>
              <a:buNone/>
            </a:pPr>
            <a:r>
              <a:rPr lang="en-US" sz="1500" b="1" dirty="0">
                <a:solidFill>
                  <a:srgbClr val="FFFFFF"/>
                </a:solidFill>
                <a:latin typeface="Arial" charset="0"/>
                <a:cs typeface="Arial" charset="0"/>
                <a:sym typeface="Arial" charset="0"/>
              </a:rPr>
              <a:t>FIND THE </a:t>
            </a:r>
            <a:br>
              <a:rPr lang="en-US" sz="1500" b="1" dirty="0">
                <a:solidFill>
                  <a:srgbClr val="FFFFFF"/>
                </a:solidFill>
                <a:latin typeface="Arial" charset="0"/>
                <a:cs typeface="Arial" charset="0"/>
                <a:sym typeface="Arial" charset="0"/>
              </a:rPr>
            </a:br>
            <a:r>
              <a:rPr lang="en-US" sz="1500" b="1" dirty="0">
                <a:solidFill>
                  <a:srgbClr val="FFFFFF"/>
                </a:solidFill>
                <a:latin typeface="Arial" charset="0"/>
                <a:cs typeface="Arial" charset="0"/>
                <a:sym typeface="Arial" charset="0"/>
              </a:rPr>
              <a:t>RIGHT PEOPLE</a:t>
            </a:r>
          </a:p>
        </p:txBody>
      </p:sp>
      <p:sp>
        <p:nvSpPr>
          <p:cNvPr id="34" name="Text Box 17"/>
          <p:cNvSpPr txBox="1">
            <a:spLocks noChangeArrowheads="1"/>
          </p:cNvSpPr>
          <p:nvPr/>
        </p:nvSpPr>
        <p:spPr bwMode="auto">
          <a:xfrm>
            <a:off x="127053" y="4139382"/>
            <a:ext cx="1891828" cy="769425"/>
          </a:xfrm>
          <a:prstGeom prst="rect">
            <a:avLst/>
          </a:prstGeom>
          <a:noFill/>
          <a:ln w="9525">
            <a:noFill/>
            <a:miter lim="800000"/>
            <a:headEnd/>
            <a:tailEnd/>
          </a:ln>
        </p:spPr>
        <p:txBody>
          <a:bodyPr wrap="none" lIns="91422" tIns="45712" rIns="91422" bIns="45712">
            <a:spAutoFit/>
          </a:bodyPr>
          <a:lstStyle/>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Sector Intelligence</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Legal Requirements</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Corporate/Tax Structure</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Cost-effective Set-up</a:t>
            </a:r>
          </a:p>
        </p:txBody>
      </p:sp>
      <p:sp>
        <p:nvSpPr>
          <p:cNvPr id="35" name="Text Box 18"/>
          <p:cNvSpPr txBox="1">
            <a:spLocks noChangeArrowheads="1"/>
          </p:cNvSpPr>
          <p:nvPr/>
        </p:nvSpPr>
        <p:spPr bwMode="auto">
          <a:xfrm>
            <a:off x="1854034" y="4140969"/>
            <a:ext cx="1787633" cy="769425"/>
          </a:xfrm>
          <a:prstGeom prst="rect">
            <a:avLst/>
          </a:prstGeom>
          <a:noFill/>
          <a:ln w="9525">
            <a:noFill/>
            <a:miter lim="800000"/>
            <a:headEnd/>
            <a:tailEnd/>
          </a:ln>
        </p:spPr>
        <p:txBody>
          <a:bodyPr wrap="none" lIns="91422" tIns="45712" rIns="91422" bIns="45712">
            <a:spAutoFit/>
          </a:bodyPr>
          <a:lstStyle/>
          <a:p>
            <a:pPr eaLnBrk="0" fontAlgn="base" hangingPunct="0">
              <a:spcBef>
                <a:spcPct val="0"/>
              </a:spcBef>
              <a:spcAft>
                <a:spcPct val="0"/>
              </a:spcAft>
              <a:buClr>
                <a:srgbClr val="FFFFFF"/>
              </a:buClr>
              <a:buSzPct val="100000"/>
              <a:buFont typeface="Arial" charset="0"/>
              <a:buNone/>
            </a:pPr>
            <a:r>
              <a:rPr lang="en-US" sz="1100" b="1">
                <a:solidFill>
                  <a:srgbClr val="A51A1E"/>
                </a:solidFill>
                <a:latin typeface="Arial" charset="0"/>
                <a:cs typeface="Arial" charset="0"/>
                <a:sym typeface="Arial" charset="0"/>
              </a:rPr>
              <a:t>- Specialist Recruitment</a:t>
            </a:r>
          </a:p>
          <a:p>
            <a:pPr eaLnBrk="0" fontAlgn="base" hangingPunct="0">
              <a:spcBef>
                <a:spcPct val="0"/>
              </a:spcBef>
              <a:spcAft>
                <a:spcPct val="0"/>
              </a:spcAft>
              <a:buClr>
                <a:srgbClr val="FFFFFF"/>
              </a:buClr>
              <a:buSzPct val="100000"/>
              <a:buFont typeface="Arial" charset="0"/>
              <a:buNone/>
            </a:pPr>
            <a:r>
              <a:rPr lang="en-US" sz="1100" b="1">
                <a:solidFill>
                  <a:srgbClr val="A51A1E"/>
                </a:solidFill>
                <a:latin typeface="Arial" charset="0"/>
                <a:cs typeface="Arial" charset="0"/>
                <a:sym typeface="Arial" charset="0"/>
              </a:rPr>
              <a:t>- Funding &amp; Training</a:t>
            </a:r>
          </a:p>
          <a:p>
            <a:pPr eaLnBrk="0" fontAlgn="base" hangingPunct="0">
              <a:spcBef>
                <a:spcPct val="0"/>
              </a:spcBef>
              <a:spcAft>
                <a:spcPct val="0"/>
              </a:spcAft>
              <a:buClr>
                <a:srgbClr val="FFFFFF"/>
              </a:buClr>
              <a:buSzPct val="100000"/>
              <a:buFont typeface="Arial" charset="0"/>
              <a:buNone/>
            </a:pPr>
            <a:r>
              <a:rPr lang="en-US" sz="1100" b="1">
                <a:solidFill>
                  <a:srgbClr val="A51A1E"/>
                </a:solidFill>
                <a:latin typeface="Arial" charset="0"/>
                <a:cs typeface="Arial" charset="0"/>
                <a:sym typeface="Arial" charset="0"/>
              </a:rPr>
              <a:t>- Salary Benchmarking</a:t>
            </a:r>
          </a:p>
          <a:p>
            <a:pPr eaLnBrk="0" fontAlgn="base" hangingPunct="0">
              <a:spcBef>
                <a:spcPct val="0"/>
              </a:spcBef>
              <a:spcAft>
                <a:spcPct val="0"/>
              </a:spcAft>
              <a:buClr>
                <a:srgbClr val="FFFFFF"/>
              </a:buClr>
              <a:buSzPct val="100000"/>
              <a:buFont typeface="Arial" charset="0"/>
              <a:buNone/>
            </a:pPr>
            <a:r>
              <a:rPr lang="en-US" sz="1100" b="1">
                <a:solidFill>
                  <a:srgbClr val="A51A1E"/>
                </a:solidFill>
                <a:latin typeface="Arial" charset="0"/>
                <a:cs typeface="Arial" charset="0"/>
                <a:sym typeface="Arial" charset="0"/>
              </a:rPr>
              <a:t>- Employment Practice</a:t>
            </a:r>
          </a:p>
        </p:txBody>
      </p:sp>
      <p:sp>
        <p:nvSpPr>
          <p:cNvPr id="36" name="Text Box 19"/>
          <p:cNvSpPr txBox="1">
            <a:spLocks noChangeArrowheads="1"/>
          </p:cNvSpPr>
          <p:nvPr/>
        </p:nvSpPr>
        <p:spPr bwMode="auto">
          <a:xfrm>
            <a:off x="3406006" y="4106045"/>
            <a:ext cx="1790839" cy="938702"/>
          </a:xfrm>
          <a:prstGeom prst="rect">
            <a:avLst/>
          </a:prstGeom>
          <a:noFill/>
          <a:ln w="9525">
            <a:noFill/>
            <a:miter lim="800000"/>
            <a:headEnd/>
            <a:tailEnd/>
          </a:ln>
        </p:spPr>
        <p:txBody>
          <a:bodyPr wrap="none" lIns="91422" tIns="45712" rIns="91422" bIns="45712">
            <a:spAutoFit/>
          </a:bodyPr>
          <a:lstStyle/>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Office Specialists</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Market, Clients &amp;</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Transport</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a:t>
            </a:r>
            <a:r>
              <a:rPr lang="en-US" sz="1100" b="1" dirty="0" err="1">
                <a:solidFill>
                  <a:srgbClr val="A51A1E"/>
                </a:solidFill>
                <a:latin typeface="Arial" charset="0"/>
                <a:cs typeface="Arial" charset="0"/>
                <a:sym typeface="Arial" charset="0"/>
              </a:rPr>
              <a:t>Labour</a:t>
            </a:r>
            <a:r>
              <a:rPr lang="en-US" sz="1100" b="1" dirty="0">
                <a:solidFill>
                  <a:srgbClr val="A51A1E"/>
                </a:solidFill>
                <a:latin typeface="Arial" charset="0"/>
                <a:cs typeface="Arial" charset="0"/>
                <a:sym typeface="Arial" charset="0"/>
              </a:rPr>
              <a:t> Pool</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Demographic Mapping</a:t>
            </a:r>
          </a:p>
        </p:txBody>
      </p:sp>
      <p:sp>
        <p:nvSpPr>
          <p:cNvPr id="37" name="Text Box 20"/>
          <p:cNvSpPr txBox="1">
            <a:spLocks noChangeArrowheads="1"/>
          </p:cNvSpPr>
          <p:nvPr/>
        </p:nvSpPr>
        <p:spPr bwMode="auto">
          <a:xfrm>
            <a:off x="4911141" y="4110807"/>
            <a:ext cx="1789236" cy="769425"/>
          </a:xfrm>
          <a:prstGeom prst="rect">
            <a:avLst/>
          </a:prstGeom>
          <a:noFill/>
          <a:ln w="9525">
            <a:noFill/>
            <a:miter lim="800000"/>
            <a:headEnd/>
            <a:tailEnd/>
          </a:ln>
        </p:spPr>
        <p:txBody>
          <a:bodyPr wrap="none" lIns="91422" tIns="45712" rIns="91422" bIns="45712">
            <a:spAutoFit/>
          </a:bodyPr>
          <a:lstStyle/>
          <a:p>
            <a:pPr eaLnBrk="0" fontAlgn="base" hangingPunct="0">
              <a:spcBef>
                <a:spcPct val="0"/>
              </a:spcBef>
              <a:spcAft>
                <a:spcPct val="0"/>
              </a:spcAft>
              <a:buClr>
                <a:srgbClr val="FFFFFF"/>
              </a:buClr>
              <a:buSzPct val="100000"/>
            </a:pPr>
            <a:r>
              <a:rPr lang="en-US" sz="1100" b="1" dirty="0">
                <a:solidFill>
                  <a:srgbClr val="A51A1E"/>
                </a:solidFill>
                <a:latin typeface="Arial" charset="0"/>
                <a:cs typeface="Arial" charset="0"/>
                <a:sym typeface="Arial" charset="0"/>
              </a:rPr>
              <a:t>- Professional Service</a:t>
            </a:r>
          </a:p>
          <a:p>
            <a:pPr eaLnBrk="0" fontAlgn="base" hangingPunct="0">
              <a:spcBef>
                <a:spcPct val="0"/>
              </a:spcBef>
              <a:spcAft>
                <a:spcPct val="0"/>
              </a:spcAft>
              <a:buClr>
                <a:srgbClr val="FFFFFF"/>
              </a:buClr>
              <a:buSzPct val="100000"/>
              <a:buFontTx/>
              <a:buChar char="-"/>
            </a:pPr>
            <a:r>
              <a:rPr lang="en-US" sz="1100" b="1" dirty="0">
                <a:solidFill>
                  <a:srgbClr val="A51A1E"/>
                </a:solidFill>
                <a:latin typeface="Arial" charset="0"/>
                <a:cs typeface="Arial" charset="0"/>
                <a:sym typeface="Arial" charset="0"/>
              </a:rPr>
              <a:t>- Events</a:t>
            </a:r>
          </a:p>
          <a:p>
            <a:pPr eaLnBrk="0" fontAlgn="base" hangingPunct="0">
              <a:spcBef>
                <a:spcPct val="0"/>
              </a:spcBef>
              <a:spcAft>
                <a:spcPct val="0"/>
              </a:spcAft>
              <a:buClr>
                <a:srgbClr val="FFFFFF"/>
              </a:buClr>
              <a:buSzPct val="100000"/>
              <a:buFontTx/>
              <a:buChar char="-"/>
            </a:pPr>
            <a:r>
              <a:rPr lang="en-US" sz="1100" b="1" dirty="0">
                <a:solidFill>
                  <a:srgbClr val="A51A1E"/>
                </a:solidFill>
                <a:latin typeface="Arial" charset="0"/>
                <a:cs typeface="Arial" charset="0"/>
                <a:sym typeface="Arial" charset="0"/>
              </a:rPr>
              <a:t>- Government Contacts</a:t>
            </a:r>
          </a:p>
          <a:p>
            <a:pPr eaLnBrk="0" fontAlgn="base" hangingPunct="0">
              <a:spcBef>
                <a:spcPct val="0"/>
              </a:spcBef>
              <a:spcAft>
                <a:spcPct val="0"/>
              </a:spcAft>
              <a:buClr>
                <a:srgbClr val="FFFFFF"/>
              </a:buClr>
              <a:buSzPct val="100000"/>
              <a:buFont typeface="Arial" charset="0"/>
              <a:buChar char="-"/>
            </a:pPr>
            <a:r>
              <a:rPr lang="en-US" sz="1100" b="1" dirty="0">
                <a:solidFill>
                  <a:srgbClr val="A51A1E"/>
                </a:solidFill>
                <a:latin typeface="Arial" charset="0"/>
                <a:cs typeface="Arial" charset="0"/>
                <a:sym typeface="Arial" charset="0"/>
              </a:rPr>
              <a:t>- Policy-makers</a:t>
            </a:r>
          </a:p>
        </p:txBody>
      </p:sp>
      <p:sp>
        <p:nvSpPr>
          <p:cNvPr id="38" name="Text Box 21"/>
          <p:cNvSpPr txBox="1">
            <a:spLocks noChangeArrowheads="1"/>
          </p:cNvSpPr>
          <p:nvPr/>
        </p:nvSpPr>
        <p:spPr bwMode="auto">
          <a:xfrm>
            <a:off x="6416528" y="4093344"/>
            <a:ext cx="1725116" cy="600148"/>
          </a:xfrm>
          <a:prstGeom prst="rect">
            <a:avLst/>
          </a:prstGeom>
          <a:noFill/>
          <a:ln w="9525">
            <a:noFill/>
            <a:miter lim="800000"/>
            <a:headEnd/>
            <a:tailEnd/>
          </a:ln>
        </p:spPr>
        <p:txBody>
          <a:bodyPr wrap="none" lIns="91422" tIns="45712" rIns="91422" bIns="45712">
            <a:spAutoFit/>
          </a:bodyPr>
          <a:lstStyle/>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Culture &amp; Social Life</a:t>
            </a:r>
          </a:p>
          <a:p>
            <a:pPr eaLnBrk="0" fontAlgn="base" hangingPunct="0">
              <a:spcBef>
                <a:spcPct val="0"/>
              </a:spcBef>
              <a:spcAft>
                <a:spcPct val="0"/>
              </a:spcAft>
              <a:buClr>
                <a:srgbClr val="FFFFFF"/>
              </a:buClr>
              <a:buSzPct val="100000"/>
              <a:buFont typeface="Arial" charset="0"/>
              <a:buNone/>
            </a:pPr>
            <a:r>
              <a:rPr lang="en-US" sz="1100" b="1" dirty="0">
                <a:solidFill>
                  <a:srgbClr val="A51A1E"/>
                </a:solidFill>
                <a:latin typeface="Arial" charset="0"/>
                <a:cs typeface="Arial" charset="0"/>
                <a:sym typeface="Arial" charset="0"/>
              </a:rPr>
              <a:t>- Visas &amp; Work Permits</a:t>
            </a:r>
          </a:p>
          <a:p>
            <a:pPr eaLnBrk="0" fontAlgn="base" hangingPunct="0">
              <a:spcBef>
                <a:spcPct val="0"/>
              </a:spcBef>
              <a:spcAft>
                <a:spcPct val="0"/>
              </a:spcAft>
              <a:buClr>
                <a:srgbClr val="FFFFFF"/>
              </a:buClr>
              <a:buSzPct val="100000"/>
              <a:buFont typeface="Arial" charset="0"/>
              <a:buChar char="-"/>
            </a:pPr>
            <a:r>
              <a:rPr lang="en-US" sz="1100" b="1" dirty="0">
                <a:solidFill>
                  <a:srgbClr val="A51A1E"/>
                </a:solidFill>
                <a:latin typeface="Arial" charset="0"/>
                <a:cs typeface="Arial" charset="0"/>
                <a:sym typeface="Arial" charset="0"/>
              </a:rPr>
              <a:t> Schools &amp; Colleges</a:t>
            </a:r>
          </a:p>
        </p:txBody>
      </p:sp>
      <p:sp>
        <p:nvSpPr>
          <p:cNvPr id="20" name="Title 1"/>
          <p:cNvSpPr txBox="1">
            <a:spLocks/>
          </p:cNvSpPr>
          <p:nvPr/>
        </p:nvSpPr>
        <p:spPr>
          <a:xfrm>
            <a:off x="239270" y="329461"/>
            <a:ext cx="7438596" cy="835371"/>
          </a:xfrm>
          <a:prstGeom prst="rect">
            <a:avLst/>
          </a:prstGeom>
        </p:spPr>
        <p:txBody>
          <a:bodyPr lIns="57589" tIns="28794" rIns="57589" bIns="28794"/>
          <a:lstStyle>
            <a:lvl1pPr algn="l" rtl="0" eaLnBrk="0" fontAlgn="base" hangingPunct="0">
              <a:spcBef>
                <a:spcPct val="0"/>
              </a:spcBef>
              <a:spcAft>
                <a:spcPct val="0"/>
              </a:spcAft>
              <a:defRPr lang="en-US" sz="4400" b="1" cap="all" dirty="0">
                <a:solidFill>
                  <a:srgbClr val="1E1348"/>
                </a:solidFill>
                <a:latin typeface="Arial" pitchFamily="34" charset="0"/>
                <a:ea typeface="+mj-ea"/>
                <a:cs typeface="Arial" pitchFamily="34" charset="0"/>
                <a:sym typeface="Gill Sans" pitchFamily="34" charset="0"/>
              </a:defRPr>
            </a:lvl1pPr>
            <a:lvl2pPr algn="l" rtl="0" eaLnBrk="0" fontAlgn="base" hangingPunct="0">
              <a:spcBef>
                <a:spcPct val="0"/>
              </a:spcBef>
              <a:spcAft>
                <a:spcPct val="0"/>
              </a:spcAft>
              <a:defRPr sz="4400">
                <a:solidFill>
                  <a:srgbClr val="1E1348"/>
                </a:solidFill>
                <a:latin typeface="Interstate" pitchFamily="2" charset="0"/>
                <a:ea typeface="ヒラギノ角ゴ ProN W3" charset="-128"/>
                <a:cs typeface="ヒラギノ角ゴ ProN W3" charset="-128"/>
                <a:sym typeface="Gill Sans" pitchFamily="34" charset="0"/>
              </a:defRPr>
            </a:lvl2pPr>
            <a:lvl3pPr algn="l" rtl="0" eaLnBrk="0" fontAlgn="base" hangingPunct="0">
              <a:spcBef>
                <a:spcPct val="0"/>
              </a:spcBef>
              <a:spcAft>
                <a:spcPct val="0"/>
              </a:spcAft>
              <a:defRPr sz="4400">
                <a:solidFill>
                  <a:srgbClr val="1E1348"/>
                </a:solidFill>
                <a:latin typeface="Interstate" pitchFamily="2" charset="0"/>
                <a:ea typeface="ヒラギノ角ゴ ProN W3" charset="-128"/>
                <a:cs typeface="ヒラギノ角ゴ ProN W3" charset="-128"/>
                <a:sym typeface="Gill Sans" pitchFamily="34" charset="0"/>
              </a:defRPr>
            </a:lvl3pPr>
            <a:lvl4pPr algn="l" rtl="0" eaLnBrk="0" fontAlgn="base" hangingPunct="0">
              <a:spcBef>
                <a:spcPct val="0"/>
              </a:spcBef>
              <a:spcAft>
                <a:spcPct val="0"/>
              </a:spcAft>
              <a:defRPr sz="4400">
                <a:solidFill>
                  <a:srgbClr val="1E1348"/>
                </a:solidFill>
                <a:latin typeface="Interstate" pitchFamily="2" charset="0"/>
                <a:ea typeface="ヒラギノ角ゴ ProN W3" charset="-128"/>
                <a:cs typeface="ヒラギノ角ゴ ProN W3" charset="-128"/>
                <a:sym typeface="Gill Sans" pitchFamily="34" charset="0"/>
              </a:defRPr>
            </a:lvl4pPr>
            <a:lvl5pPr algn="l" rtl="0" eaLnBrk="0" fontAlgn="base" hangingPunct="0">
              <a:spcBef>
                <a:spcPct val="0"/>
              </a:spcBef>
              <a:spcAft>
                <a:spcPct val="0"/>
              </a:spcAft>
              <a:defRPr sz="4400">
                <a:solidFill>
                  <a:srgbClr val="1E1348"/>
                </a:solidFill>
                <a:latin typeface="Interstate" pitchFamily="2" charset="0"/>
                <a:ea typeface="ヒラギノ角ゴ ProN W3" charset="-128"/>
                <a:cs typeface="ヒラギノ角ゴ ProN W3" charset="-128"/>
                <a:sym typeface="Gill Sans" pitchFamily="34" charset="0"/>
              </a:defRPr>
            </a:lvl5pPr>
            <a:lvl6pPr marL="457200" algn="ctr" rtl="0" fontAlgn="base">
              <a:spcBef>
                <a:spcPct val="0"/>
              </a:spcBef>
              <a:spcAft>
                <a:spcPct val="0"/>
              </a:spcAft>
              <a:defRPr sz="8400">
                <a:solidFill>
                  <a:schemeClr val="tx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128"/>
                <a:cs typeface="ヒラギノ角ゴ ProN W3" charset="-128"/>
                <a:sym typeface="Gill Sans" charset="0"/>
              </a:defRPr>
            </a:lvl9pPr>
          </a:lstStyle>
          <a:p>
            <a:r>
              <a:rPr lang="en-GB" dirty="0" smtClean="0"/>
              <a:t>How we assist client companies</a:t>
            </a:r>
            <a:endParaRPr lang="en-GB" dirty="0"/>
          </a:p>
        </p:txBody>
      </p:sp>
    </p:spTree>
    <p:extLst>
      <p:ext uri="{BB962C8B-B14F-4D97-AF65-F5344CB8AC3E}">
        <p14:creationId xmlns:p14="http://schemas.microsoft.com/office/powerpoint/2010/main" xmlns="" val="21687044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8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8"/>
                                        </p:tgtEl>
                                        <p:attrNameLst>
                                          <p:attrName>style.visibility</p:attrName>
                                        </p:attrNameLst>
                                      </p:cBhvr>
                                      <p:to>
                                        <p:strVal val="visible"/>
                                      </p:to>
                                    </p:set>
                                  </p:childTnLst>
                                </p:cTn>
                              </p:par>
                            </p:childTnLst>
                          </p:cTn>
                        </p:par>
                        <p:par>
                          <p:cTn id="14" fill="hold">
                            <p:stCondLst>
                              <p:cond delay="1000"/>
                            </p:stCondLst>
                            <p:childTnLst>
                              <p:par>
                                <p:cTn id="15" presetID="3" presetClass="entr" presetSubtype="1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linds(horizontal)">
                                      <p:cBhvr>
                                        <p:cTn id="17" dur="500"/>
                                        <p:tgtEl>
                                          <p:spTgt spid="34"/>
                                        </p:tgtEl>
                                      </p:cBhvr>
                                    </p:animEffec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499"/>
                                          </p:stCondLst>
                                        </p:cTn>
                                        <p:tgtEl>
                                          <p:spTgt spid="24"/>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499"/>
                                          </p:stCondLst>
                                        </p:cTn>
                                        <p:tgtEl>
                                          <p:spTgt spid="32"/>
                                        </p:tgtEl>
                                        <p:attrNameLst>
                                          <p:attrName>style.visibility</p:attrName>
                                        </p:attrNameLst>
                                      </p:cBhvr>
                                      <p:to>
                                        <p:strVal val="visible"/>
                                      </p:to>
                                    </p:se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linds(horizontal)">
                                      <p:cBhvr>
                                        <p:cTn id="27" dur="500"/>
                                        <p:tgtEl>
                                          <p:spTgt spid="35"/>
                                        </p:tgtEl>
                                      </p:cBhvr>
                                    </p:animEffect>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499"/>
                                          </p:stCondLst>
                                        </p:cTn>
                                        <p:tgtEl>
                                          <p:spTgt spid="25"/>
                                        </p:tgtEl>
                                        <p:attrNameLst>
                                          <p:attrName>style.visibility</p:attrName>
                                        </p:attrNameLst>
                                      </p:cBhvr>
                                      <p:to>
                                        <p:strVal val="visible"/>
                                      </p:to>
                                    </p:set>
                                  </p:childTnLst>
                                </p:cTn>
                              </p:par>
                            </p:childTnLst>
                          </p:cTn>
                        </p:par>
                        <p:par>
                          <p:cTn id="31" fill="hold">
                            <p:stCondLst>
                              <p:cond delay="3500"/>
                            </p:stCondLst>
                            <p:childTnLst>
                              <p:par>
                                <p:cTn id="32" presetID="1" presetClass="entr" presetSubtype="0" fill="hold" grpId="0" nodeType="afterEffect">
                                  <p:stCondLst>
                                    <p:cond delay="0"/>
                                  </p:stCondLst>
                                  <p:childTnLst>
                                    <p:set>
                                      <p:cBhvr>
                                        <p:cTn id="33" dur="1" fill="hold">
                                          <p:stCondLst>
                                            <p:cond delay="499"/>
                                          </p:stCondLst>
                                        </p:cTn>
                                        <p:tgtEl>
                                          <p:spTgt spid="31"/>
                                        </p:tgtEl>
                                        <p:attrNameLst>
                                          <p:attrName>style.visibility</p:attrName>
                                        </p:attrNameLst>
                                      </p:cBhvr>
                                      <p:to>
                                        <p:strVal val="visible"/>
                                      </p:to>
                                    </p:set>
                                  </p:childTnLst>
                                </p:cTn>
                              </p:par>
                            </p:childTnLst>
                          </p:cTn>
                        </p:par>
                        <p:par>
                          <p:cTn id="34" fill="hold">
                            <p:stCondLst>
                              <p:cond delay="4000"/>
                            </p:stCondLst>
                            <p:childTnLst>
                              <p:par>
                                <p:cTn id="35" presetID="3" presetClass="entr" presetSubtype="1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linds(horizontal)">
                                      <p:cBhvr>
                                        <p:cTn id="37" dur="500"/>
                                        <p:tgtEl>
                                          <p:spTgt spid="36"/>
                                        </p:tgtEl>
                                      </p:cBhvr>
                                    </p:animEffect>
                                  </p:childTnLst>
                                </p:cTn>
                              </p:par>
                            </p:childTnLst>
                          </p:cTn>
                        </p:par>
                        <p:par>
                          <p:cTn id="38" fill="hold">
                            <p:stCondLst>
                              <p:cond delay="4500"/>
                            </p:stCondLst>
                            <p:childTnLst>
                              <p:par>
                                <p:cTn id="39" presetID="1" presetClass="entr" presetSubtype="0" fill="hold" grpId="0" nodeType="afterEffect">
                                  <p:stCondLst>
                                    <p:cond delay="0"/>
                                  </p:stCondLst>
                                  <p:childTnLst>
                                    <p:set>
                                      <p:cBhvr>
                                        <p:cTn id="40" dur="1" fill="hold">
                                          <p:stCondLst>
                                            <p:cond delay="499"/>
                                          </p:stCondLst>
                                        </p:cTn>
                                        <p:tgtEl>
                                          <p:spTgt spid="26"/>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499"/>
                                          </p:stCondLst>
                                        </p:cTn>
                                        <p:tgtEl>
                                          <p:spTgt spid="30"/>
                                        </p:tgtEl>
                                        <p:attrNameLst>
                                          <p:attrName>style.visibility</p:attrName>
                                        </p:attrNameLst>
                                      </p:cBhvr>
                                      <p:to>
                                        <p:strVal val="visible"/>
                                      </p:to>
                                    </p:set>
                                  </p:childTnLst>
                                </p:cTn>
                              </p:par>
                            </p:childTnLst>
                          </p:cTn>
                        </p:par>
                        <p:par>
                          <p:cTn id="44" fill="hold">
                            <p:stCondLst>
                              <p:cond delay="5500"/>
                            </p:stCondLst>
                            <p:childTnLst>
                              <p:par>
                                <p:cTn id="45" presetID="3" presetClass="entr" presetSubtype="1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blinds(horizontal)">
                                      <p:cBhvr>
                                        <p:cTn id="47" dur="500"/>
                                        <p:tgtEl>
                                          <p:spTgt spid="37"/>
                                        </p:tgtEl>
                                      </p:cBhvr>
                                    </p:animEffect>
                                  </p:childTnLst>
                                </p:cTn>
                              </p:par>
                            </p:childTnLst>
                          </p:cTn>
                        </p:par>
                        <p:par>
                          <p:cTn id="48" fill="hold">
                            <p:stCondLst>
                              <p:cond delay="6000"/>
                            </p:stCondLst>
                            <p:childTnLst>
                              <p:par>
                                <p:cTn id="49" presetID="1" presetClass="entr" presetSubtype="0" fill="hold" grpId="0" nodeType="afterEffect">
                                  <p:stCondLst>
                                    <p:cond delay="0"/>
                                  </p:stCondLst>
                                  <p:childTnLst>
                                    <p:set>
                                      <p:cBhvr>
                                        <p:cTn id="50" dur="1" fill="hold">
                                          <p:stCondLst>
                                            <p:cond delay="499"/>
                                          </p:stCondLst>
                                        </p:cTn>
                                        <p:tgtEl>
                                          <p:spTgt spid="27"/>
                                        </p:tgtEl>
                                        <p:attrNameLst>
                                          <p:attrName>style.visibility</p:attrName>
                                        </p:attrNameLst>
                                      </p:cBhvr>
                                      <p:to>
                                        <p:strVal val="visible"/>
                                      </p:to>
                                    </p:set>
                                  </p:childTnLst>
                                </p:cTn>
                              </p:par>
                            </p:childTnLst>
                          </p:cTn>
                        </p:par>
                        <p:par>
                          <p:cTn id="51" fill="hold">
                            <p:stCondLst>
                              <p:cond delay="6500"/>
                            </p:stCondLst>
                            <p:childTnLst>
                              <p:par>
                                <p:cTn id="52" presetID="1" presetClass="entr" presetSubtype="0" fill="hold" grpId="0" nodeType="afterEffect">
                                  <p:stCondLst>
                                    <p:cond delay="0"/>
                                  </p:stCondLst>
                                  <p:childTnLst>
                                    <p:set>
                                      <p:cBhvr>
                                        <p:cTn id="53" dur="1" fill="hold">
                                          <p:stCondLst>
                                            <p:cond delay="499"/>
                                          </p:stCondLst>
                                        </p:cTn>
                                        <p:tgtEl>
                                          <p:spTgt spid="29"/>
                                        </p:tgtEl>
                                        <p:attrNameLst>
                                          <p:attrName>style.visibility</p:attrName>
                                        </p:attrNameLst>
                                      </p:cBhvr>
                                      <p:to>
                                        <p:strVal val="visible"/>
                                      </p:to>
                                    </p:set>
                                  </p:childTnLst>
                                </p:cTn>
                              </p:par>
                            </p:childTnLst>
                          </p:cTn>
                        </p:par>
                        <p:par>
                          <p:cTn id="54" fill="hold">
                            <p:stCondLst>
                              <p:cond delay="7000"/>
                            </p:stCondLst>
                            <p:childTnLst>
                              <p:par>
                                <p:cTn id="55" presetID="3" presetClass="entr" presetSubtype="1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blinds(horizontal)">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6" grpId="0" autoUpdateAnimBg="0"/>
      <p:bldP spid="23" grpId="0" animBg="1" autoUpdateAnimBg="0"/>
      <p:bldP spid="24" grpId="0" animBg="1" autoUpdateAnimBg="0"/>
      <p:bldP spid="25" grpId="0" animBg="1" autoUpdateAnimBg="0"/>
      <p:bldP spid="26" grpId="0" animBg="1" autoUpdateAnimBg="0"/>
      <p:bldP spid="27" grpId="0" animBg="1" autoUpdateAnimBg="0"/>
      <p:bldP spid="28" grpId="0" autoUpdateAnimBg="0"/>
      <p:bldP spid="29" grpId="0" autoUpdateAnimBg="0"/>
      <p:bldP spid="30" grpId="0" autoUpdateAnimBg="0"/>
      <p:bldP spid="31" grpId="0" autoUpdateAnimBg="0"/>
      <p:bldP spid="32" grpId="0" autoUpdateAnimBg="0"/>
      <p:bldP spid="34" grpId="0" autoUpdateAnimBg="0"/>
      <p:bldP spid="35" grpId="0" autoUpdateAnimBg="0"/>
      <p:bldP spid="36" grpId="0" autoUpdateAnimBg="0"/>
      <p:bldP spid="37" grpId="0" autoUpdateAnimBg="0"/>
      <p:bldP spid="3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Our clients in Croydon since 2008</a:t>
            </a:r>
            <a:endParaRPr lang="en-GB" dirty="0"/>
          </a:p>
        </p:txBody>
      </p:sp>
      <p:sp>
        <p:nvSpPr>
          <p:cNvPr id="3" name="Content Placeholder 2"/>
          <p:cNvSpPr>
            <a:spLocks noGrp="1"/>
          </p:cNvSpPr>
          <p:nvPr>
            <p:ph idx="1"/>
          </p:nvPr>
        </p:nvSpPr>
        <p:spPr/>
        <p:txBody>
          <a:bodyPr/>
          <a:lstStyle/>
          <a:p>
            <a:r>
              <a:rPr lang="en-GB" dirty="0" smtClean="0"/>
              <a:t>Costco store  -wholesale club/retail x 250 initial* jobs</a:t>
            </a:r>
          </a:p>
          <a:p>
            <a:r>
              <a:rPr lang="en-GB" dirty="0" err="1" smtClean="0"/>
              <a:t>Clas</a:t>
            </a:r>
            <a:r>
              <a:rPr lang="en-GB" dirty="0" smtClean="0"/>
              <a:t> </a:t>
            </a:r>
            <a:r>
              <a:rPr lang="en-GB" dirty="0" err="1" smtClean="0"/>
              <a:t>Ohlson</a:t>
            </a:r>
            <a:r>
              <a:rPr lang="en-GB" dirty="0" smtClean="0"/>
              <a:t> - retail x 70 jobs</a:t>
            </a:r>
          </a:p>
          <a:p>
            <a:r>
              <a:rPr lang="en-GB" dirty="0" err="1" smtClean="0"/>
              <a:t>Baierl</a:t>
            </a:r>
            <a:r>
              <a:rPr lang="en-GB" dirty="0" smtClean="0"/>
              <a:t> &amp; </a:t>
            </a:r>
            <a:r>
              <a:rPr lang="en-GB" dirty="0" err="1" smtClean="0"/>
              <a:t>Demmell</a:t>
            </a:r>
            <a:r>
              <a:rPr lang="en-GB" dirty="0" smtClean="0"/>
              <a:t> - Construction x  5 jobs</a:t>
            </a:r>
          </a:p>
          <a:p>
            <a:r>
              <a:rPr lang="en-GB" dirty="0" smtClean="0"/>
              <a:t>DHC Corporation -Logistics x 15 jobs</a:t>
            </a:r>
          </a:p>
          <a:p>
            <a:r>
              <a:rPr lang="en-GB" dirty="0" smtClean="0"/>
              <a:t>Atkins Engineering  x 10 jobs</a:t>
            </a:r>
          </a:p>
          <a:p>
            <a:r>
              <a:rPr lang="en-GB" dirty="0" err="1" smtClean="0"/>
              <a:t>Everfocus</a:t>
            </a:r>
            <a:r>
              <a:rPr lang="en-GB" dirty="0" smtClean="0"/>
              <a:t> -ICT x  8 jobs</a:t>
            </a:r>
          </a:p>
          <a:p>
            <a:r>
              <a:rPr lang="en-GB" dirty="0" err="1" smtClean="0"/>
              <a:t>NavSoft</a:t>
            </a:r>
            <a:r>
              <a:rPr lang="en-GB" dirty="0" smtClean="0"/>
              <a:t> –ICT x 5 jobs</a:t>
            </a:r>
          </a:p>
          <a:p>
            <a:r>
              <a:rPr lang="en-GB" dirty="0" smtClean="0"/>
              <a:t>Docs Corp Pty -ICT x 5 jobs</a:t>
            </a:r>
          </a:p>
          <a:p>
            <a:endParaRPr lang="en-GB" dirty="0" smtClean="0"/>
          </a:p>
          <a:p>
            <a:r>
              <a:rPr lang="en-GB" sz="1000" dirty="0" smtClean="0"/>
              <a:t>* Year 1 figure</a:t>
            </a:r>
            <a:endParaRPr lang="en-GB" sz="1000" dirty="0"/>
          </a:p>
        </p:txBody>
      </p:sp>
    </p:spTree>
    <p:extLst>
      <p:ext uri="{BB962C8B-B14F-4D97-AF65-F5344CB8AC3E}">
        <p14:creationId xmlns:p14="http://schemas.microsoft.com/office/powerpoint/2010/main" xmlns="" val="1994928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5" descr="Logo.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40125" y="5784850"/>
            <a:ext cx="1944688" cy="84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5" name="Picture 1"/>
          <p:cNvPicPr>
            <a:picLocks noChangeAspect="1"/>
          </p:cNvPicPr>
          <p:nvPr/>
        </p:nvPicPr>
        <p:blipFill>
          <a:blip r:embed="rId4" cstate="print">
            <a:extLst>
              <a:ext uri="{28A0092B-C50C-407E-A947-70E740481C1C}">
                <a14:useLocalDpi xmlns:a14="http://schemas.microsoft.com/office/drawing/2010/main" xmlns="" val="0"/>
              </a:ext>
            </a:extLst>
          </a:blip>
          <a:srcRect r="1109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0" y="1828800"/>
            <a:ext cx="9144000" cy="3014663"/>
          </a:xfrm>
          <a:prstGeom prst="rect">
            <a:avLst/>
          </a:prstGeom>
          <a:solidFill>
            <a:schemeClr val="tx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279400" y="2155825"/>
            <a:ext cx="82697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600" b="1" dirty="0">
                <a:solidFill>
                  <a:srgbClr val="FFFFFF"/>
                </a:solidFill>
                <a:latin typeface="Arial" pitchFamily="34" charset="0"/>
              </a:rPr>
              <a:t>LEVERAGING THE</a:t>
            </a:r>
          </a:p>
          <a:p>
            <a:pPr eaLnBrk="1" hangingPunct="1"/>
            <a:r>
              <a:rPr lang="en-US" sz="1600" b="1" dirty="0">
                <a:solidFill>
                  <a:srgbClr val="FFFFFF"/>
                </a:solidFill>
                <a:latin typeface="Arial" pitchFamily="34" charset="0"/>
              </a:rPr>
              <a:t>2012 </a:t>
            </a:r>
            <a:r>
              <a:rPr lang="en-US" sz="1600" b="1" dirty="0" smtClean="0">
                <a:solidFill>
                  <a:srgbClr val="FFFFFF"/>
                </a:solidFill>
                <a:latin typeface="Arial" pitchFamily="34" charset="0"/>
              </a:rPr>
              <a:t>GAMES – Leading the Mayor’s Games Time  Business Hospitality </a:t>
            </a:r>
            <a:r>
              <a:rPr lang="en-US" sz="1600" b="1" dirty="0" err="1" smtClean="0">
                <a:solidFill>
                  <a:srgbClr val="FFFFFF"/>
                </a:solidFill>
                <a:latin typeface="Arial" pitchFamily="34" charset="0"/>
              </a:rPr>
              <a:t>Programme</a:t>
            </a:r>
            <a:endParaRPr lang="en-US" sz="1600" b="1" dirty="0">
              <a:solidFill>
                <a:srgbClr val="FFFFFF"/>
              </a:solidFill>
              <a:latin typeface="Arial" pitchFamily="34" charset="0"/>
            </a:endParaRPr>
          </a:p>
        </p:txBody>
      </p:sp>
      <p:cxnSp>
        <p:nvCxnSpPr>
          <p:cNvPr id="11" name="Straight Connector 10"/>
          <p:cNvCxnSpPr/>
          <p:nvPr/>
        </p:nvCxnSpPr>
        <p:spPr>
          <a:xfrm>
            <a:off x="2295525" y="2066925"/>
            <a:ext cx="0" cy="2659063"/>
          </a:xfrm>
          <a:prstGeom prst="line">
            <a:avLst/>
          </a:prstGeom>
          <a:ln w="12700" cmpd="sng">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3550184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42" presetClass="entr" presetSubtype="0" fill="hold" grpId="0" nodeType="withEffect">
                                  <p:stCondLst>
                                    <p:cond delay="8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ppt_y+.1"/>
                                          </p:val>
                                        </p:tav>
                                        <p:tav tm="100000">
                                          <p:val>
                                            <p:strVal val="#ppt_y"/>
                                          </p:val>
                                        </p:tav>
                                      </p:tavLst>
                                    </p:anim>
                                  </p:childTnLst>
                                </p:cTn>
                              </p:par>
                            </p:childTnLst>
                          </p:cTn>
                        </p:par>
                        <p:par>
                          <p:cTn id="13" fill="hold" nodeType="afterGroup">
                            <p:stCondLst>
                              <p:cond delay="1300"/>
                            </p:stCondLst>
                            <p:childTnLst>
                              <p:par>
                                <p:cTn id="14" presetID="16" presetClass="entr" presetSubtype="4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Horizontal)">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hopping background.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3" name="Picture 21" descr="Logo.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54413" y="5799138"/>
            <a:ext cx="1944687" cy="84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Rectangle 20"/>
          <p:cNvSpPr/>
          <p:nvPr/>
        </p:nvSpPr>
        <p:spPr>
          <a:xfrm>
            <a:off x="0" y="1828800"/>
            <a:ext cx="9144000" cy="3995738"/>
          </a:xfrm>
          <a:prstGeom prst="rect">
            <a:avLst/>
          </a:prstGeom>
          <a:solidFill>
            <a:schemeClr val="tx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TextBox 22"/>
          <p:cNvSpPr txBox="1">
            <a:spLocks noChangeArrowheads="1"/>
          </p:cNvSpPr>
          <p:nvPr/>
        </p:nvSpPr>
        <p:spPr bwMode="auto">
          <a:xfrm>
            <a:off x="279400" y="2155825"/>
            <a:ext cx="15970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600" b="1">
                <a:solidFill>
                  <a:srgbClr val="FFFFFF"/>
                </a:solidFill>
                <a:latin typeface="Arial" pitchFamily="34" charset="0"/>
              </a:rPr>
              <a:t>QUESTIONS &amp;</a:t>
            </a:r>
          </a:p>
          <a:p>
            <a:pPr eaLnBrk="1" hangingPunct="1"/>
            <a:r>
              <a:rPr lang="en-US" sz="1600" b="1">
                <a:solidFill>
                  <a:srgbClr val="FFFFFF"/>
                </a:solidFill>
                <a:latin typeface="Arial" pitchFamily="34" charset="0"/>
              </a:rPr>
              <a:t>ANSWERS</a:t>
            </a:r>
          </a:p>
        </p:txBody>
      </p:sp>
      <p:cxnSp>
        <p:nvCxnSpPr>
          <p:cNvPr id="24" name="Straight Connector 23"/>
          <p:cNvCxnSpPr/>
          <p:nvPr/>
        </p:nvCxnSpPr>
        <p:spPr>
          <a:xfrm>
            <a:off x="2303463" y="2066925"/>
            <a:ext cx="0" cy="2659063"/>
          </a:xfrm>
          <a:prstGeom prst="line">
            <a:avLst/>
          </a:prstGeom>
          <a:ln w="12700" cmpd="sng">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9798184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42" presetClass="entr" presetSubtype="0" fill="hold" grpId="0" nodeType="withEffect">
                                  <p:stCondLst>
                                    <p:cond delay="8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anim calcmode="lin" valueType="num">
                                      <p:cBhvr>
                                        <p:cTn id="11" dur="500" fill="hold"/>
                                        <p:tgtEl>
                                          <p:spTgt spid="23"/>
                                        </p:tgtEl>
                                        <p:attrNameLst>
                                          <p:attrName>ppt_x</p:attrName>
                                        </p:attrNameLst>
                                      </p:cBhvr>
                                      <p:tavLst>
                                        <p:tav tm="0">
                                          <p:val>
                                            <p:strVal val="#ppt_x"/>
                                          </p:val>
                                        </p:tav>
                                        <p:tav tm="100000">
                                          <p:val>
                                            <p:strVal val="#ppt_x"/>
                                          </p:val>
                                        </p:tav>
                                      </p:tavLst>
                                    </p:anim>
                                    <p:anim calcmode="lin" valueType="num">
                                      <p:cBhvr>
                                        <p:cTn id="12" dur="500" fill="hold"/>
                                        <p:tgtEl>
                                          <p:spTgt spid="23"/>
                                        </p:tgtEl>
                                        <p:attrNameLst>
                                          <p:attrName>ppt_y</p:attrName>
                                        </p:attrNameLst>
                                      </p:cBhvr>
                                      <p:tavLst>
                                        <p:tav tm="0">
                                          <p:val>
                                            <p:strVal val="#ppt_y+.1"/>
                                          </p:val>
                                        </p:tav>
                                        <p:tav tm="100000">
                                          <p:val>
                                            <p:strVal val="#ppt_y"/>
                                          </p:val>
                                        </p:tav>
                                      </p:tavLst>
                                    </p:anim>
                                  </p:childTnLst>
                                </p:cTn>
                              </p:par>
                            </p:childTnLst>
                          </p:cTn>
                        </p:par>
                        <p:par>
                          <p:cTn id="13" fill="hold" nodeType="afterGroup">
                            <p:stCondLst>
                              <p:cond delay="1300"/>
                            </p:stCondLst>
                            <p:childTnLst>
                              <p:par>
                                <p:cTn id="14" presetID="16" presetClass="entr" presetSubtype="42"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outHorizontal)">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Details</a:t>
            </a:r>
            <a:endParaRPr lang="en-GB" dirty="0"/>
          </a:p>
        </p:txBody>
      </p:sp>
      <p:sp>
        <p:nvSpPr>
          <p:cNvPr id="3" name="Content Placeholder 2"/>
          <p:cNvSpPr>
            <a:spLocks noGrp="1"/>
          </p:cNvSpPr>
          <p:nvPr>
            <p:ph idx="1"/>
          </p:nvPr>
        </p:nvSpPr>
        <p:spPr/>
        <p:txBody>
          <a:bodyPr/>
          <a:lstStyle/>
          <a:p>
            <a:pPr algn="ctr"/>
            <a:endParaRPr lang="en-GB" dirty="0" smtClean="0"/>
          </a:p>
          <a:p>
            <a:pPr algn="ctr"/>
            <a:endParaRPr lang="en-GB" dirty="0"/>
          </a:p>
          <a:p>
            <a:pPr algn="ctr"/>
            <a:endParaRPr lang="en-GB" dirty="0" smtClean="0"/>
          </a:p>
          <a:p>
            <a:pPr algn="ctr"/>
            <a:r>
              <a:rPr lang="en-GB" dirty="0" smtClean="0"/>
              <a:t>Email to:  </a:t>
            </a:r>
            <a:r>
              <a:rPr lang="en-GB" dirty="0" smtClean="0">
                <a:hlinkClick r:id="rId2"/>
              </a:rPr>
              <a:t>nroyle@londonandpartners.com</a:t>
            </a:r>
            <a:endParaRPr lang="en-GB" dirty="0" smtClean="0"/>
          </a:p>
          <a:p>
            <a:pPr algn="ctr"/>
            <a:r>
              <a:rPr lang="en-GB" smtClean="0"/>
              <a:t>Direct Telephone </a:t>
            </a:r>
            <a:r>
              <a:rPr lang="en-GB" dirty="0" smtClean="0"/>
              <a:t>– 020 7234 5744</a:t>
            </a:r>
            <a:endParaRPr lang="en-GB" dirty="0"/>
          </a:p>
        </p:txBody>
      </p:sp>
    </p:spTree>
    <p:extLst>
      <p:ext uri="{BB962C8B-B14F-4D97-AF65-F5344CB8AC3E}">
        <p14:creationId xmlns:p14="http://schemas.microsoft.com/office/powerpoint/2010/main" xmlns="" val="87953646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C536AE7FD5574E9FF8DBE411780FAC" ma:contentTypeVersion="0" ma:contentTypeDescription="Create a new document." ma:contentTypeScope="" ma:versionID="a7177ce48007d512a0b313577913e45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115E5D7-7B1A-4D94-A051-5805AF4D0DB2}">
  <ds:schemaRefs>
    <ds:schemaRef ds:uri="http://schemas.microsoft.com/sharepoint/v3/contenttype/forms"/>
  </ds:schemaRefs>
</ds:datastoreItem>
</file>

<file path=customXml/itemProps2.xml><?xml version="1.0" encoding="utf-8"?>
<ds:datastoreItem xmlns:ds="http://schemas.openxmlformats.org/officeDocument/2006/customXml" ds:itemID="{8E259EC6-59F8-48C8-8E21-67E84E6D21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434A0C8-0294-41EF-A753-27ECD9542138}">
  <ds:schemaRefs>
    <ds:schemaRef ds:uri="http://schemas.microsoft.com/office/2006/metadata/properties"/>
    <ds:schemaRef ds:uri="http://purl.org/dc/terms/"/>
    <ds:schemaRef ds:uri="http://www.w3.org/XML/1998/namespace"/>
    <ds:schemaRef ds:uri="http://purl.org/dc/dcmitype/"/>
    <ds:schemaRef ds:uri="http://schemas.openxmlformats.org/package/2006/metadata/core-properties"/>
    <ds:schemaRef ds:uri="http://schemas.microsoft.com/office/2006/documentManagement/typ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840</TotalTime>
  <Words>686</Words>
  <Application>Microsoft Office PowerPoint</Application>
  <PresentationFormat>On-screen Show (4:3)</PresentationFormat>
  <Paragraphs>219</Paragraphs>
  <Slides>10</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14" baseType="lpstr">
      <vt:lpstr>2_Office Theme</vt:lpstr>
      <vt:lpstr>1_Custom Design</vt:lpstr>
      <vt:lpstr>15_Office Theme</vt:lpstr>
      <vt:lpstr>Microsoft Office Excel Chart</vt:lpstr>
      <vt:lpstr>Working with Croydon</vt:lpstr>
      <vt:lpstr>Who are London &amp; Partners?</vt:lpstr>
      <vt:lpstr>FDI Sales Scope and remit</vt:lpstr>
      <vt:lpstr>DELIVERING VALUE FOR LONDON </vt:lpstr>
      <vt:lpstr>A STRATEGIC PROMOTIONAL FRAMEWORK</vt:lpstr>
      <vt:lpstr>Slide 6</vt:lpstr>
      <vt:lpstr>Our clients in Croydon since 2008</vt:lpstr>
      <vt:lpstr>Slide 8</vt:lpstr>
      <vt:lpstr>Slide 9</vt:lpstr>
      <vt:lpstr>Contact Details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Liz McFarland</dc:creator>
  <cp:lastModifiedBy>Owner</cp:lastModifiedBy>
  <cp:revision>65</cp:revision>
  <dcterms:created xsi:type="dcterms:W3CDTF">2011-03-23T11:58:36Z</dcterms:created>
  <dcterms:modified xsi:type="dcterms:W3CDTF">2012-09-19T12:57:46Z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0x010100E6C536AE7FD5574E9FF8DBE411780FAC</vt:lpwstr>
  </property>
</Properties>
</file>